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7" r:id="rId21"/>
    <p:sldId id="286" r:id="rId22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706" autoAdjust="0"/>
  </p:normalViewPr>
  <p:slideViewPr>
    <p:cSldViewPr>
      <p:cViewPr varScale="1">
        <p:scale>
          <a:sx n="104" d="100"/>
          <a:sy n="104" d="100"/>
        </p:scale>
        <p:origin x="222" y="15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228B28-C93F-4651-863B-79278749FC33}" type="datetime1">
              <a:rPr lang="pl-PL" smtClean="0">
                <a:latin typeface="Calibri" panose="020F0502020204030204" pitchFamily="34" charset="0"/>
              </a:rPr>
              <a:pPr rtl="0"/>
              <a:t>2020-06-09</a:t>
            </a:fld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F2C6B-0C1B-4F88-BCBA-898BA50DE788}" type="slidenum">
              <a:rPr lang="pl-PL" smtClean="0">
                <a:latin typeface="Calibri" panose="020F0502020204030204" pitchFamily="34" charset="0"/>
              </a:rPr>
              <a:pPr rtl="0"/>
              <a:t>‹#›</a:t>
            </a:fld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AC2C9C9-C4F9-4751-9E56-B696ED605138}" type="datetime1">
              <a:rPr lang="pl-PL" smtClean="0"/>
              <a:pPr/>
              <a:t>2020-06-09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wzorców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F8E53BB-F993-49A1-9E37-CA3E5BE070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7" name="Prostokąt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8" name="Prostokąt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10"/>
          </p:nvPr>
        </p:nvSpPr>
        <p:spPr>
          <a:xfrm>
            <a:off x="1499616" y="4800600"/>
            <a:ext cx="7333488" cy="1371600"/>
          </a:xfrm>
        </p:spPr>
        <p:txBody>
          <a:bodyPr rtlCol="0"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79082" indent="0">
              <a:buNone/>
              <a:defRPr/>
            </a:lvl2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2"/>
          <p:cNvSpPr/>
          <p:nvPr userDrawn="1"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11" name="Prostokąt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12" name="Prostokąt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">
          <a:xfrm>
            <a:off x="7923211" y="457200"/>
            <a:ext cx="3781439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0321021-4BE6-4CF8-92BC-9C9247DBF177}" type="datetime1">
              <a:rPr lang="pl-PL" smtClean="0"/>
              <a:pPr rtl="0"/>
              <a:t>2020-06-09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E8676B-0857-4006-A423-9C043455C678}" type="datetime1">
              <a:rPr lang="pl-PL" smtClean="0"/>
              <a:pPr rtl="0"/>
              <a:t>2020-06-09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8" name="Prostokąt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8FC3451B-095A-40B5-BED7-E1F807488B6E}" type="datetime1">
              <a:rPr lang="pl-PL" smtClean="0"/>
              <a:pPr rtl="0"/>
              <a:t>2020-06-09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D8E30F-C9EA-44C0-8686-5E4102C3CAB7}" type="datetime1">
              <a:rPr lang="pl-PL" smtClean="0"/>
              <a:pPr rtl="0"/>
              <a:t>2020-06-09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7" name="Prostokąt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8" name="Prostokąt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7" name="Obraz — symbol zastępczy 16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01775" y="5562600"/>
            <a:ext cx="7335837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dirty="0"/>
              <a:t>Edytuj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12"/>
          <p:cNvSpPr/>
          <p:nvPr userDrawn="1"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25" name="Prostokąt 12"/>
          <p:cNvSpPr/>
          <p:nvPr userDrawn="1"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E22AE5-DDEA-4767-B5A6-C9809321C9E9}" type="datetime1">
              <a:rPr lang="pl-PL" smtClean="0"/>
              <a:pPr rtl="0"/>
              <a:t>2020-06-09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B60B58-024D-4725-9693-A79E9544AC87}" type="datetime1">
              <a:rPr lang="pl-PL" smtClean="0"/>
              <a:pPr rtl="0"/>
              <a:t>2020-06-09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275032-B763-435A-B0F8-A4688C4FDF5C}" type="datetime1">
              <a:rPr lang="pl-PL" smtClean="0"/>
              <a:pPr rtl="0"/>
              <a:t>2020-06-09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721336-9A65-470D-A41D-4804038F7754}" type="datetime1">
              <a:rPr lang="pl-PL" smtClean="0"/>
              <a:pPr rtl="0"/>
              <a:t>2020-06-09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8" name="Prostokąt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8AB9A3C-3D10-4536-BBAA-5C158A66A638}" type="datetime1">
              <a:rPr lang="pl-PL" smtClean="0"/>
              <a:pPr rtl="0"/>
              <a:t>2020-06-09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11" name="Prostokąt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12" name="Prostokąt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">
          <a:xfrm>
            <a:off x="7923212" y="457200"/>
            <a:ext cx="3781439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49FFEB1-E17C-4F0C-9618-AE8007090A92}" type="datetime1">
              <a:rPr lang="pl-PL" smtClean="0"/>
              <a:pPr rtl="0"/>
              <a:t>2020-06-09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23" name="Prostokąt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7" name="Prostokąt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dirty="0"/>
              <a:t>Edytuj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76A7DE20-8140-47B3-9F5B-4EB199EF9110}" type="datetime1">
              <a:rPr lang="pl-PL" smtClean="0"/>
              <a:pPr/>
              <a:t>2020-06-09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5382E9EE-A870-438B-947A-FF671DFAFC9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380" y="3857628"/>
            <a:ext cx="9144000" cy="2595708"/>
          </a:xfrm>
        </p:spPr>
        <p:txBody>
          <a:bodyPr rtlCol="0"/>
          <a:lstStyle/>
          <a:p>
            <a:pPr algn="ctr" rtl="0"/>
            <a:r>
              <a:rPr lang="pl-PL" dirty="0">
                <a:latin typeface="Ravie" pitchFamily="82" charset="0"/>
              </a:rPr>
              <a:t>Temat : RODZAJE I STYLE MUZYKI </a:t>
            </a:r>
          </a:p>
        </p:txBody>
      </p:sp>
      <p:pic>
        <p:nvPicPr>
          <p:cNvPr id="10" name="Obraz — symbol zastępczy 9" descr="Klawisze fortepianu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5BFEDBC2-ED60-4D29-8D1E-96E694ED7981}"/>
              </a:ext>
            </a:extLst>
          </p:cNvPr>
          <p:cNvSpPr/>
          <p:nvPr/>
        </p:nvSpPr>
        <p:spPr>
          <a:xfrm rot="19997133">
            <a:off x="-39838" y="4201799"/>
            <a:ext cx="3547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Ravie" pitchFamily="82" charset="0"/>
              </a:rPr>
              <a:t>LEKCJA MUZYKI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000" dirty="0">
                <a:latin typeface="Snap ITC" pitchFamily="82" charset="0"/>
              </a:rPr>
              <a:t>TECHNO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dirty="0"/>
              <a:t>   Styl ten powstał latach 80. XX w. w Stanach Zjednoczonych. Łączy taniec z elementami muzyki klubowej i elektronicznej. Brzmieniom wytwarzanym za pomocą komputera towarzyszą energiczne rytmy oraz światła stroboskopowe i lasery.</a:t>
            </a:r>
          </a:p>
        </p:txBody>
      </p:sp>
      <p:pic>
        <p:nvPicPr>
          <p:cNvPr id="5" name="Symbol zastępczy zawartości 4" descr="tech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4412" y="2285992"/>
            <a:ext cx="5069957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>
                <a:latin typeface="Snap ITC" pitchFamily="82" charset="0"/>
              </a:rPr>
              <a:t>ROCK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93818" y="2071678"/>
            <a:ext cx="4419599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/>
              <a:t>   Wywodzi się z rock and </a:t>
            </a:r>
            <a:r>
              <a:rPr lang="pl-PL" sz="2800" dirty="0" err="1"/>
              <a:t>rolla</a:t>
            </a:r>
            <a:r>
              <a:rPr lang="pl-PL" sz="2800" dirty="0"/>
              <a:t>. Muzycy wykorzystują gitary (elektryczną i basową) oraz perkusję. Rock ma wiele odmian, np. </a:t>
            </a:r>
            <a:r>
              <a:rPr lang="pl-PL" sz="2800" dirty="0" err="1"/>
              <a:t>hard</a:t>
            </a:r>
            <a:r>
              <a:rPr lang="pl-PL" sz="2800" dirty="0"/>
              <a:t> rock, pop-rock, </a:t>
            </a:r>
            <a:r>
              <a:rPr lang="pl-PL" sz="2800" dirty="0" err="1"/>
              <a:t>grunge</a:t>
            </a:r>
            <a:r>
              <a:rPr lang="pl-PL" sz="2800" dirty="0"/>
              <a:t>, soft rock. </a:t>
            </a:r>
          </a:p>
        </p:txBody>
      </p:sp>
      <p:pic>
        <p:nvPicPr>
          <p:cNvPr id="5" name="Symbol zastępczy zawartości 4" descr="r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8726" y="2285992"/>
            <a:ext cx="4676288" cy="31188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000" dirty="0">
                <a:latin typeface="Snap ITC" pitchFamily="82" charset="0"/>
              </a:rPr>
              <a:t>POP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2800" dirty="0"/>
              <a:t>   Nazwa „pop” pochodzi od słowa „popularny”- służy do określania muzyki najbardziej rozpowszechnionej. Utwory te są melodyjne, śpiewne i łatwo zapadają w pamięć. Są bardzo zróżnicowane stylistycznie i gatunkowo, dlatego każdy może znaleźć coś dla siebie.   </a:t>
            </a:r>
          </a:p>
        </p:txBody>
      </p:sp>
      <p:pic>
        <p:nvPicPr>
          <p:cNvPr id="5" name="Symbol zastępczy zawartości 4" descr="pop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8726" y="2214554"/>
            <a:ext cx="5173674" cy="3442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000" dirty="0">
                <a:latin typeface="Snap ITC" pitchFamily="82" charset="0"/>
              </a:rPr>
              <a:t>RAP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dirty="0"/>
              <a:t>   Muzyka rapowa wywodzi się z kultury </a:t>
            </a:r>
            <a:r>
              <a:rPr lang="pl-PL" sz="2800" dirty="0" err="1"/>
              <a:t>Afroamerykańskiej</a:t>
            </a:r>
            <a:r>
              <a:rPr lang="pl-PL" sz="2800" dirty="0"/>
              <a:t> i jest kojarzona z </a:t>
            </a:r>
            <a:r>
              <a:rPr lang="pl-PL" sz="2800" dirty="0" err="1"/>
              <a:t>hip-hopem</a:t>
            </a:r>
            <a:r>
              <a:rPr lang="pl-PL" sz="2800" dirty="0"/>
              <a:t>. Łączy się ją także z </a:t>
            </a:r>
            <a:r>
              <a:rPr lang="pl-PL" sz="2800" dirty="0" err="1"/>
              <a:t>break-dance’em</a:t>
            </a:r>
            <a:r>
              <a:rPr lang="pl-PL" sz="2800" dirty="0"/>
              <a:t>. Rap polega na ekspresyjnym, rytmicznym recytowaniu tekstów z towarzyszeniem prostego </a:t>
            </a:r>
            <a:r>
              <a:rPr lang="pl-PL" sz="2800" dirty="0" err="1"/>
              <a:t>akopaniamentu</a:t>
            </a:r>
            <a:r>
              <a:rPr lang="pl-PL" sz="2800" dirty="0"/>
              <a:t>.</a:t>
            </a:r>
          </a:p>
        </p:txBody>
      </p:sp>
      <p:pic>
        <p:nvPicPr>
          <p:cNvPr id="5" name="Symbol zastępczy zawartości 4" descr="rap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4412" y="2357430"/>
            <a:ext cx="5000629" cy="3333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000" dirty="0">
                <a:latin typeface="Snap ITC" pitchFamily="82" charset="0"/>
              </a:rPr>
              <a:t>REGGAE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2600" dirty="0"/>
              <a:t>   Muzyka ta pochodzi z Jamajki. Jej najbardziej znanym twórcą był Bob Marley. Cechują ją miarowy, pulsujący rytm, wyrazista linia basu oraz jasne brzmienie instrumentów dętych. Styl Reggae kojarzy się ze słońcem, pogodą ducha i swobodą.</a:t>
            </a:r>
          </a:p>
        </p:txBody>
      </p:sp>
      <p:pic>
        <p:nvPicPr>
          <p:cNvPr id="5" name="Symbol zastępczy zawartości 4" descr="re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8726" y="2214554"/>
            <a:ext cx="5072067" cy="33574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000" dirty="0">
                <a:latin typeface="Snap ITC" pitchFamily="82" charset="0"/>
              </a:rPr>
              <a:t>JAZZ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dirty="0"/>
              <a:t>   Narodził się pod koniec XIX w. w Nowym Orleanie. Muzyka jazzowa jest zwykle improwizowana. Jej rozkołysany, swingujący rytm tworzy charakterystyczną atmosferę. Jazz szybko podbił cały świat. Jest wiele odmian tego stylu.</a:t>
            </a:r>
          </a:p>
        </p:txBody>
      </p:sp>
      <p:pic>
        <p:nvPicPr>
          <p:cNvPr id="5" name="Symbol zastępczy zawartości 4" descr="ja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37354" y="1857364"/>
            <a:ext cx="3575241" cy="4238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000" dirty="0">
                <a:latin typeface="Snap ITC" pitchFamily="82" charset="0"/>
              </a:rPr>
              <a:t>DISCO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500" dirty="0"/>
              <a:t>   Styl ten ukształtował się w latach 70. XX w. w amerykańskich dyskotekach. Taneczna, łatwa w odbiorze muzyka szybko rozpowszechniła się na całym świecie. Do najsłynniejszych twórców disco należą </a:t>
            </a:r>
            <a:r>
              <a:rPr lang="pl-PL" sz="2500" dirty="0" err="1"/>
              <a:t>Whitney</a:t>
            </a:r>
            <a:r>
              <a:rPr lang="pl-PL" sz="2500" dirty="0"/>
              <a:t> Houston, Donna </a:t>
            </a:r>
            <a:r>
              <a:rPr lang="pl-PL" sz="2500" dirty="0" err="1"/>
              <a:t>Summer</a:t>
            </a:r>
            <a:r>
              <a:rPr lang="pl-PL" sz="2500" dirty="0"/>
              <a:t> oraz członkowie zespołów </a:t>
            </a:r>
            <a:r>
              <a:rPr lang="pl-PL" sz="2500" dirty="0" err="1"/>
              <a:t>Bee</a:t>
            </a:r>
            <a:r>
              <a:rPr lang="pl-PL" sz="2500" dirty="0"/>
              <a:t> Gees.</a:t>
            </a:r>
          </a:p>
        </p:txBody>
      </p:sp>
      <p:pic>
        <p:nvPicPr>
          <p:cNvPr id="5" name="Symbol zastępczy zawartości 4" descr="d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64680" y="1905000"/>
            <a:ext cx="3344574" cy="4167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000" dirty="0">
                <a:latin typeface="Snap ITC" pitchFamily="82" charset="0"/>
              </a:rPr>
              <a:t>FOLK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dirty="0"/>
              <a:t>   Łączy cechy muzyki ludowej, estradowej i popularnej. Muzycy folkowi często inspirują się folklorem swojego kraju. Dzięki ich twórczości słuchacze z całego świata mogą poznawać kulturę ludową poszczególnych narodów.</a:t>
            </a:r>
          </a:p>
        </p:txBody>
      </p:sp>
      <p:pic>
        <p:nvPicPr>
          <p:cNvPr id="5" name="Symbol zastępczy zawartości 4" descr="fol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65916" y="2571744"/>
            <a:ext cx="4416425" cy="2955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000" dirty="0">
                <a:latin typeface="Snap ITC" pitchFamily="82" charset="0"/>
              </a:rPr>
              <a:t>COUNTRY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600" dirty="0"/>
              <a:t>   Styl ten kojarzy się z amerykańskimi kierowcami ciężarówek. Zyskał on popularność także w Polsce. Piosenki country mają pogodne melodie i są wykonywane z prostym akompaniamentem instrumentu, np. gitary, banjo, harmonijki ustnej, skrzypiec i perkusji.</a:t>
            </a:r>
          </a:p>
        </p:txBody>
      </p:sp>
      <p:pic>
        <p:nvPicPr>
          <p:cNvPr id="5" name="Symbol zastępczy zawartości 4" descr="c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2974" y="2571744"/>
            <a:ext cx="5325377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380" y="1785926"/>
            <a:ext cx="9144000" cy="2743200"/>
          </a:xfrm>
        </p:spPr>
        <p:txBody>
          <a:bodyPr>
            <a:normAutofit/>
          </a:bodyPr>
          <a:lstStyle/>
          <a:p>
            <a:pPr algn="ctr"/>
            <a:r>
              <a:rPr lang="pl-PL" sz="4600" dirty="0">
                <a:latin typeface="Snap ITC" pitchFamily="82" charset="0"/>
              </a:rPr>
              <a:t>Styl muzyczny </a:t>
            </a:r>
            <a:r>
              <a:rPr lang="pl-PL" sz="4600" dirty="0"/>
              <a:t>– charakterystyczne cechy i nastrój utworów muzycznych oraz sposób ich komponowania i wykonywania.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93818" y="0"/>
            <a:ext cx="9144000" cy="1643050"/>
          </a:xfrm>
        </p:spPr>
        <p:txBody>
          <a:bodyPr/>
          <a:lstStyle/>
          <a:p>
            <a:pPr algn="ctr"/>
            <a:r>
              <a:rPr lang="pl-PL" dirty="0">
                <a:latin typeface="Broadway" pitchFamily="82" charset="0"/>
              </a:rPr>
              <a:t>RODZAJE MUZYKI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2379636" y="1714488"/>
            <a:ext cx="7333488" cy="1371600"/>
          </a:xfrm>
        </p:spPr>
        <p:txBody>
          <a:bodyPr>
            <a:noAutofit/>
          </a:bodyPr>
          <a:lstStyle/>
          <a:p>
            <a:pPr algn="just"/>
            <a:r>
              <a:rPr lang="pl-PL" sz="4800" dirty="0">
                <a:solidFill>
                  <a:schemeClr val="bg1"/>
                </a:solidFill>
              </a:rPr>
              <a:t>Ze względu na:</a:t>
            </a:r>
          </a:p>
          <a:p>
            <a:pPr algn="just">
              <a:buFont typeface="Wingdings" pitchFamily="2" charset="2"/>
              <a:buChar char="§"/>
            </a:pPr>
            <a:r>
              <a:rPr lang="pl-PL" sz="4800" dirty="0">
                <a:solidFill>
                  <a:schemeClr val="bg1"/>
                </a:solidFill>
              </a:rPr>
              <a:t>Przeznaczenie </a:t>
            </a:r>
          </a:p>
          <a:p>
            <a:pPr algn="just">
              <a:buFont typeface="Wingdings" pitchFamily="2" charset="2"/>
              <a:buChar char="§"/>
            </a:pPr>
            <a:r>
              <a:rPr lang="pl-PL" sz="4800" dirty="0">
                <a:solidFill>
                  <a:schemeClr val="bg1"/>
                </a:solidFill>
              </a:rPr>
              <a:t>Sposób wykonania</a:t>
            </a:r>
          </a:p>
          <a:p>
            <a:pPr algn="just">
              <a:buFont typeface="Wingdings" pitchFamily="2" charset="2"/>
              <a:buChar char="§"/>
            </a:pPr>
            <a:r>
              <a:rPr lang="pl-PL" sz="4800" dirty="0">
                <a:solidFill>
                  <a:schemeClr val="bg1"/>
                </a:solidFill>
              </a:rPr>
              <a:t>Liczbę muzyków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000" dirty="0">
                <a:latin typeface="Snap ITC" pitchFamily="82" charset="0"/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 rot="20911673">
            <a:off x="645207" y="2839146"/>
            <a:ext cx="4419599" cy="21274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/>
              <a:t>   ZAPISZ W ZESZYCIE PRZEDMIOTOWYM DO MUZYKI TEMAT DZISIEJSZYCH ZAJĘĆ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0EC78563-CE51-4C6B-B6A0-FA460F0E1D21}"/>
              </a:ext>
            </a:extLst>
          </p:cNvPr>
          <p:cNvSpPr txBox="1">
            <a:spLocks/>
          </p:cNvSpPr>
          <p:nvPr/>
        </p:nvSpPr>
        <p:spPr>
          <a:xfrm rot="856646">
            <a:off x="5908040" y="2554845"/>
            <a:ext cx="4419599" cy="3300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pl-PL" sz="2800" dirty="0"/>
              <a:t>   WYBIERZ SWÓJ ULUBIONY STYL MUZYKI ROZRYWKOWEJ, ZAPISZ W ZESZYCIE JEGO DEFINICJĘ ORAZ ZNAJDŹ W INTERNECIE PRZYKŁAD PIOSENKI Z WYBRANEGO STYLU I ZAPISZ JEJ TYTUŁ</a:t>
            </a:r>
          </a:p>
        </p:txBody>
      </p:sp>
    </p:spTree>
    <p:extLst>
      <p:ext uri="{BB962C8B-B14F-4D97-AF65-F5344CB8AC3E}">
        <p14:creationId xmlns:p14="http://schemas.microsoft.com/office/powerpoint/2010/main" val="222086816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5190" y="4786322"/>
            <a:ext cx="9144000" cy="1908446"/>
          </a:xfrm>
        </p:spPr>
        <p:txBody>
          <a:bodyPr rtlCol="0"/>
          <a:lstStyle/>
          <a:p>
            <a:pPr algn="ctr" rtl="0"/>
            <a:r>
              <a:rPr lang="pl-PL" dirty="0">
                <a:latin typeface="Ravie" pitchFamily="82" charset="0"/>
              </a:rPr>
              <a:t>	</a:t>
            </a:r>
            <a:r>
              <a:rPr lang="pl-PL" sz="8000" dirty="0">
                <a:latin typeface="Ravie" pitchFamily="82" charset="0"/>
              </a:rPr>
              <a:t>KONIEC</a:t>
            </a:r>
            <a:r>
              <a:rPr lang="pl-PL" sz="900" dirty="0">
                <a:latin typeface="Ravie" pitchFamily="82" charset="0"/>
              </a:rPr>
              <a:t> </a:t>
            </a:r>
            <a:br>
              <a:rPr lang="pl-PL" sz="900" dirty="0">
                <a:latin typeface="Ravie" pitchFamily="82" charset="0"/>
              </a:rPr>
            </a:b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  </a:t>
            </a:r>
            <a:r>
              <a:rPr lang="pl-PL" sz="2400" dirty="0">
                <a:latin typeface="Curlz MT" pitchFamily="82" charset="0"/>
              </a:rPr>
              <a:t>Przygotowały: Zuzanna Kamińska oraz Patrycja Brzęk PSP Katy</a:t>
            </a:r>
          </a:p>
        </p:txBody>
      </p:sp>
      <p:pic>
        <p:nvPicPr>
          <p:cNvPr id="10" name="Obraz — symbol zastępczy 9" descr="Klawisze fortepianu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>
                <a:latin typeface="Broadway" pitchFamily="82" charset="0"/>
              </a:rPr>
              <a:t>PODZIAŁ MUZYKI ZE WZGLĘDU NA PRZEZNACZENIE: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l-PL" dirty="0"/>
              <a:t>Muzyka rozrywkowa </a:t>
            </a:r>
            <a:r>
              <a:rPr lang="pl-PL" b="0" dirty="0"/>
              <a:t>– proste w odbiorze, popularne piosenki i współczesne utwory taneczne</a:t>
            </a:r>
          </a:p>
        </p:txBody>
      </p:sp>
      <p:pic>
        <p:nvPicPr>
          <p:cNvPr id="7" name="Symbol zastępczy zawartości 6" descr="sł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08132" y="2857496"/>
            <a:ext cx="2865469" cy="32325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Muzyka artystyczna </a:t>
            </a:r>
            <a:r>
              <a:rPr lang="pl-PL" b="0" dirty="0"/>
              <a:t>– dzieła wymagające od słuchacza skupienia</a:t>
            </a:r>
            <a:endParaRPr lang="pl-PL" dirty="0"/>
          </a:p>
        </p:txBody>
      </p:sp>
      <p:pic>
        <p:nvPicPr>
          <p:cNvPr id="8" name="Symbol zastępczy zawartości 7" descr="dy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99253" y="2667000"/>
            <a:ext cx="2800418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Muzyka użytkowa </a:t>
            </a:r>
            <a:r>
              <a:rPr lang="pl-PL" b="0" dirty="0"/>
              <a:t>– np. utwory taneczne i filmowe</a:t>
            </a:r>
            <a:endParaRPr lang="pl-PL" dirty="0"/>
          </a:p>
        </p:txBody>
      </p:sp>
      <p:pic>
        <p:nvPicPr>
          <p:cNvPr id="7" name="Symbol zastępczy zawartości 6" descr="t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36628" y="3071810"/>
            <a:ext cx="4306697" cy="2452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dirty="0"/>
              <a:t>Muzyka świecka </a:t>
            </a:r>
            <a:r>
              <a:rPr lang="pl-PL" b="0" dirty="0"/>
              <a:t>– muzyka przeznaczona do wykonywania w czasie koncertów, balów i przedstawień teatralnych</a:t>
            </a:r>
            <a:endParaRPr lang="pl-PL" dirty="0"/>
          </a:p>
        </p:txBody>
      </p:sp>
      <p:pic>
        <p:nvPicPr>
          <p:cNvPr id="8" name="Symbol zastępczy zawartości 7" descr="m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94425" y="2990850"/>
            <a:ext cx="4410075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51206" y="1714488"/>
            <a:ext cx="4416552" cy="685800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Muzyka religijna </a:t>
            </a:r>
            <a:r>
              <a:rPr lang="pl-PL" sz="2400" b="0" dirty="0"/>
              <a:t>– towarzyszy uroczystościom kościelnym</a:t>
            </a:r>
            <a:endParaRPr lang="pl-PL" sz="2400" dirty="0"/>
          </a:p>
        </p:txBody>
      </p:sp>
      <p:pic>
        <p:nvPicPr>
          <p:cNvPr id="7" name="Symbol zastępczy zawartości 6" descr="r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51272" y="2786058"/>
            <a:ext cx="3500462" cy="3500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Broadway" pitchFamily="82" charset="0"/>
              </a:rPr>
              <a:t>PODZIAŁ MUZYKI ZE WZGLĘDU NA SPOSÓB WYKONANIA: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Muzyka wokalna – </a:t>
            </a:r>
            <a:r>
              <a:rPr lang="pl-PL" b="0" dirty="0"/>
              <a:t>jest przeznaczona do śpiewania</a:t>
            </a:r>
            <a:endParaRPr lang="pl-PL" dirty="0"/>
          </a:p>
        </p:txBody>
      </p:sp>
      <p:pic>
        <p:nvPicPr>
          <p:cNvPr id="7" name="Symbol zastępczy zawartości 6" descr="p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08066" y="2857496"/>
            <a:ext cx="4552833" cy="3033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/>
              <a:t>Muzyka instrumentalna – </a:t>
            </a:r>
            <a:r>
              <a:rPr lang="pl-PL" b="0" dirty="0"/>
              <a:t>wykonuję się ją tylko na instrumentach, bez śpiewu</a:t>
            </a:r>
            <a:endParaRPr lang="pl-PL" dirty="0"/>
          </a:p>
        </p:txBody>
      </p:sp>
      <p:pic>
        <p:nvPicPr>
          <p:cNvPr id="8" name="Symbol zastępczy zawartości 7" descr="i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8726" y="2857496"/>
            <a:ext cx="4500595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79834" y="1928802"/>
            <a:ext cx="4416552" cy="685800"/>
          </a:xfrm>
        </p:spPr>
        <p:txBody>
          <a:bodyPr/>
          <a:lstStyle/>
          <a:p>
            <a:pPr algn="ctr"/>
            <a:r>
              <a:rPr lang="pl-PL" dirty="0"/>
              <a:t>Muzyka wokalno – instrumentalna </a:t>
            </a:r>
            <a:r>
              <a:rPr lang="pl-PL" b="0" dirty="0"/>
              <a:t>- śpiew z grą na instrumencie</a:t>
            </a:r>
            <a:endParaRPr lang="pl-PL" dirty="0"/>
          </a:p>
        </p:txBody>
      </p:sp>
      <p:pic>
        <p:nvPicPr>
          <p:cNvPr id="7" name="Symbol zastępczy zawartości 6" descr="iw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51206" y="2857496"/>
            <a:ext cx="5214974" cy="2546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Broadway" pitchFamily="82" charset="0"/>
              </a:rPr>
              <a:t>PODZIAŁ MUZYKI ZE WZGLĘDU NA LICZBĘ MUZYKÓW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Muzyka zespołowa – </a:t>
            </a:r>
            <a:r>
              <a:rPr lang="pl-PL" b="0" dirty="0"/>
              <a:t>wykonują ją co najmniej 2 osoby </a:t>
            </a:r>
            <a:endParaRPr lang="pl-PL" dirty="0"/>
          </a:p>
        </p:txBody>
      </p:sp>
      <p:pic>
        <p:nvPicPr>
          <p:cNvPr id="7" name="Symbol zastępczy zawartości 6" descr="z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65190" y="3000372"/>
            <a:ext cx="4702210" cy="27417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Muzyka solowa – </a:t>
            </a:r>
            <a:r>
              <a:rPr lang="pl-PL" b="0" dirty="0"/>
              <a:t>jest prezentowana przez jednego wykonawcę</a:t>
            </a:r>
            <a:endParaRPr lang="pl-PL" dirty="0"/>
          </a:p>
        </p:txBody>
      </p:sp>
      <p:pic>
        <p:nvPicPr>
          <p:cNvPr id="8" name="Symbol zastępczy zawartości 7" descr="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8726" y="2928934"/>
            <a:ext cx="4416425" cy="2949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93818" y="571480"/>
            <a:ext cx="9144000" cy="1908446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tx1"/>
                </a:solidFill>
                <a:latin typeface="Snap ITC" pitchFamily="82" charset="0"/>
              </a:rPr>
              <a:t>STYLE MUZYKI ROZRYWKOWEJ 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522512" y="3857628"/>
            <a:ext cx="7335837" cy="2571768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</a:rPr>
              <a:t>W muzyce oprócz rodzajów wyodrębnia się także style muzyczne, takie jak country, folk, rap. Styl odróżniamy przez charakterystyczne cechy melodii i rytmu utworu, nastrój muzyki oraz sposób jej komponowania i wykonywania.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TF02801094 (7)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284_TF02801094.potx" id="{27E1588B-520A-47B3-BC55-292F6F162FDD}" vid="{7A5B6E19-F490-433B-9FCF-E08027FF1212}"/>
    </a:ext>
  </a:extLst>
</a:theme>
</file>

<file path=ppt/theme/theme2.xml><?xml version="1.0" encoding="utf-8"?>
<a:theme xmlns:a="http://schemas.openxmlformats.org/drawingml/2006/main" name="Motyw pakietu Offic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TF02801094 (7)</Template>
  <TotalTime>282</TotalTime>
  <Words>609</Words>
  <Application>Microsoft Office PowerPoint</Application>
  <PresentationFormat>Niestandardowy</PresentationFormat>
  <Paragraphs>45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30" baseType="lpstr">
      <vt:lpstr>Arial</vt:lpstr>
      <vt:lpstr>Broadway</vt:lpstr>
      <vt:lpstr>Calibri</vt:lpstr>
      <vt:lpstr>Curlz MT</vt:lpstr>
      <vt:lpstr>Euphemia</vt:lpstr>
      <vt:lpstr>Ravie</vt:lpstr>
      <vt:lpstr>Snap ITC</vt:lpstr>
      <vt:lpstr>Wingdings</vt:lpstr>
      <vt:lpstr>TF02801094 (7)</vt:lpstr>
      <vt:lpstr>Temat : RODZAJE I STYLE MUZYKI </vt:lpstr>
      <vt:lpstr>RODZAJE MUZYKI</vt:lpstr>
      <vt:lpstr>PODZIAŁ MUZYKI ZE WZGLĘDU NA PRZEZNACZENIE:</vt:lpstr>
      <vt:lpstr>Prezentacja programu PowerPoint</vt:lpstr>
      <vt:lpstr>Prezentacja programu PowerPoint</vt:lpstr>
      <vt:lpstr>PODZIAŁ MUZYKI ZE WZGLĘDU NA SPOSÓB WYKONANIA:</vt:lpstr>
      <vt:lpstr>Prezentacja programu PowerPoint</vt:lpstr>
      <vt:lpstr>PODZIAŁ MUZYKI ZE WZGLĘDU NA LICZBĘ MUZYKÓW</vt:lpstr>
      <vt:lpstr>STYLE MUZYKI ROZRYWKOWEJ </vt:lpstr>
      <vt:lpstr>TECHNO</vt:lpstr>
      <vt:lpstr>ROCK</vt:lpstr>
      <vt:lpstr>POP</vt:lpstr>
      <vt:lpstr>RAP</vt:lpstr>
      <vt:lpstr>REGGAE</vt:lpstr>
      <vt:lpstr>JAZZ</vt:lpstr>
      <vt:lpstr>DISCO</vt:lpstr>
      <vt:lpstr>FOLK</vt:lpstr>
      <vt:lpstr>COUNTRY</vt:lpstr>
      <vt:lpstr>Styl muzyczny – charakterystyczne cechy i nastrój utworów muzycznych oraz sposób ich komponowania i wykonywania.</vt:lpstr>
      <vt:lpstr>ZADANIE</vt:lpstr>
      <vt:lpstr> KONIEC      Przygotowały: Zuzanna Kamińska oraz Patrycja Brzęk PSP Katy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RODZAJE I STYLE MUZYKI</dc:title>
  <dc:creator>Użytkownik systemu Windows</dc:creator>
  <cp:lastModifiedBy>Rafał Mordarski</cp:lastModifiedBy>
  <cp:revision>28</cp:revision>
  <dcterms:created xsi:type="dcterms:W3CDTF">2018-11-21T14:00:43Z</dcterms:created>
  <dcterms:modified xsi:type="dcterms:W3CDTF">2020-06-09T06:48:04Z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