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9" r:id="rId7"/>
    <p:sldId id="263" r:id="rId8"/>
    <p:sldId id="266" r:id="rId9"/>
    <p:sldId id="265" r:id="rId10"/>
    <p:sldId id="267" r:id="rId11"/>
    <p:sldId id="268" r:id="rId12"/>
    <p:sldId id="260" r:id="rId13"/>
    <p:sldId id="262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0F1-611E-4991-98FE-2EAE8E667BE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D775-7E61-4BBA-8F2B-4BCB81EB42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0F1-611E-4991-98FE-2EAE8E667BE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D775-7E61-4BBA-8F2B-4BCB81EB42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0F1-611E-4991-98FE-2EAE8E667BE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D775-7E61-4BBA-8F2B-4BCB81EB42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0F1-611E-4991-98FE-2EAE8E667BE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D775-7E61-4BBA-8F2B-4BCB81EB42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0F1-611E-4991-98FE-2EAE8E667BE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D775-7E61-4BBA-8F2B-4BCB81EB42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0F1-611E-4991-98FE-2EAE8E667BE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D775-7E61-4BBA-8F2B-4BCB81EB42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0F1-611E-4991-98FE-2EAE8E667BE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D775-7E61-4BBA-8F2B-4BCB81EB42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0F1-611E-4991-98FE-2EAE8E667BE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D775-7E61-4BBA-8F2B-4BCB81EB42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0F1-611E-4991-98FE-2EAE8E667BE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D775-7E61-4BBA-8F2B-4BCB81EB42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0F1-611E-4991-98FE-2EAE8E667BE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D775-7E61-4BBA-8F2B-4BCB81EB42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0F1-611E-4991-98FE-2EAE8E667BE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6D775-7E61-4BBA-8F2B-4BCB81EB42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E10F1-611E-4991-98FE-2EAE8E667BE0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6D775-7E61-4BBA-8F2B-4BCB81EB42A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Warzywa" TargetMode="External"/><Relationship Id="rId13" Type="http://schemas.openxmlformats.org/officeDocument/2006/relationships/hyperlink" Target="https://pl.wikipedia.org/wiki/Herbata" TargetMode="External"/><Relationship Id="rId3" Type="http://schemas.openxmlformats.org/officeDocument/2006/relationships/hyperlink" Target="https://pl.wikipedia.org/wiki/Ro%C5%9Bliny" TargetMode="External"/><Relationship Id="rId7" Type="http://schemas.openxmlformats.org/officeDocument/2006/relationships/hyperlink" Target="https://pl.wikipedia.org/wiki/Cytrus" TargetMode="External"/><Relationship Id="rId12" Type="http://schemas.openxmlformats.org/officeDocument/2006/relationships/hyperlink" Target="https://pl.wikipedia.org/wiki/Soja" TargetMode="External"/><Relationship Id="rId2" Type="http://schemas.openxmlformats.org/officeDocument/2006/relationships/hyperlink" Target="https://pl.wikipedia.org/wiki/Zwi%C4%85zki_organiczne" TargetMode="Externa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Owoc" TargetMode="External"/><Relationship Id="rId11" Type="http://schemas.openxmlformats.org/officeDocument/2006/relationships/hyperlink" Target="https://pl.wikipedia.org/wiki/Broku%C5%82" TargetMode="External"/><Relationship Id="rId5" Type="http://schemas.openxmlformats.org/officeDocument/2006/relationships/hyperlink" Target="https://pl.wikipedia.org/wiki/Przeciwutleniacze" TargetMode="External"/><Relationship Id="rId15" Type="http://schemas.openxmlformats.org/officeDocument/2006/relationships/hyperlink" Target="https://pl.wikipedia.org/wiki/Wino" TargetMode="External"/><Relationship Id="rId10" Type="http://schemas.openxmlformats.org/officeDocument/2006/relationships/hyperlink" Target="https://pl.wikipedia.org/wiki/Papryka" TargetMode="External"/><Relationship Id="rId4" Type="http://schemas.openxmlformats.org/officeDocument/2006/relationships/hyperlink" Target="https://pl.wikipedia.org/wiki/Substancje_barwi%C4%85ce" TargetMode="External"/><Relationship Id="rId9" Type="http://schemas.openxmlformats.org/officeDocument/2006/relationships/hyperlink" Target="https://pl.wikipedia.org/wiki/Pomidor" TargetMode="External"/><Relationship Id="rId14" Type="http://schemas.openxmlformats.org/officeDocument/2006/relationships/hyperlink" Target="https://pl.wikipedia.org/wiki/Yerba_mat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Zapalenie" TargetMode="External"/><Relationship Id="rId2" Type="http://schemas.openxmlformats.org/officeDocument/2006/relationships/hyperlink" Target="https://pl.wikipedia.org/wiki/Przeciwutleniacz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arta_boguszewska@interia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Gujawa" TargetMode="External"/><Relationship Id="rId13" Type="http://schemas.openxmlformats.org/officeDocument/2006/relationships/image" Target="../media/image1.jpeg"/><Relationship Id="rId3" Type="http://schemas.openxmlformats.org/officeDocument/2006/relationships/hyperlink" Target="https://pl.wikipedia.org/wiki/Uk%C5%82ad_krwiono%C5%9Bny_cz%C5%82owieka" TargetMode="External"/><Relationship Id="rId7" Type="http://schemas.openxmlformats.org/officeDocument/2006/relationships/hyperlink" Target="https://pl.wikipedia.org/wiki/Przep%C4%99kla_indochi%C5%84ska" TargetMode="External"/><Relationship Id="rId12" Type="http://schemas.openxmlformats.org/officeDocument/2006/relationships/hyperlink" Target="https://pl.wikipedia.org/wiki/R%C3%B3%C5%BCa_dzika" TargetMode="External"/><Relationship Id="rId2" Type="http://schemas.openxmlformats.org/officeDocument/2006/relationships/hyperlink" Target="https://pl.wikipedia.org/wiki/Karotenoid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Pomidor" TargetMode="External"/><Relationship Id="rId11" Type="http://schemas.openxmlformats.org/officeDocument/2006/relationships/hyperlink" Target="https://pl.wikipedia.org/wiki/Grejpfrut" TargetMode="External"/><Relationship Id="rId5" Type="http://schemas.openxmlformats.org/officeDocument/2006/relationships/hyperlink" Target="https://pl.wikipedia.org/wiki/Likopen" TargetMode="External"/><Relationship Id="rId10" Type="http://schemas.openxmlformats.org/officeDocument/2006/relationships/hyperlink" Target="https://pl.wikipedia.org/wiki/Arbuz_zwyczajny" TargetMode="External"/><Relationship Id="rId4" Type="http://schemas.openxmlformats.org/officeDocument/2006/relationships/hyperlink" Target="https://pl.wikipedia.org/wiki/Rak_(choroba)" TargetMode="External"/><Relationship Id="rId9" Type="http://schemas.openxmlformats.org/officeDocument/2006/relationships/hyperlink" Target="https://pl.wikipedia.org/wiki/Melon" TargetMode="External"/><Relationship Id="rId1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%C5%BB%C3%B3%C5%82tko" TargetMode="External"/><Relationship Id="rId13" Type="http://schemas.openxmlformats.org/officeDocument/2006/relationships/hyperlink" Target="https://pl.wikipedia.org/wiki/Lucerna_(ro%C5%9Blina)" TargetMode="External"/><Relationship Id="rId3" Type="http://schemas.openxmlformats.org/officeDocument/2006/relationships/hyperlink" Target="https://pl.wikipedia.org/wiki/Zwi%C4%85zki_organiczne" TargetMode="External"/><Relationship Id="rId7" Type="http://schemas.openxmlformats.org/officeDocument/2006/relationships/hyperlink" Target="https://pl.wikipedia.org/wiki/Karotenoidy" TargetMode="External"/><Relationship Id="rId12" Type="http://schemas.openxmlformats.org/officeDocument/2006/relationships/hyperlink" Target="https://pl.wikipedia.org/wiki/S%C5%82onecznik" TargetMode="External"/><Relationship Id="rId2" Type="http://schemas.openxmlformats.org/officeDocument/2006/relationships/hyperlink" Target="https://pl.wikipedia.org/wiki/Numer_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Ksantofile" TargetMode="External"/><Relationship Id="rId11" Type="http://schemas.openxmlformats.org/officeDocument/2006/relationships/hyperlink" Target="https://pl.wikipedia.org/wiki/Aksamitka_(ro%C5%9Blina)" TargetMode="External"/><Relationship Id="rId5" Type="http://schemas.openxmlformats.org/officeDocument/2006/relationships/hyperlink" Target="https://pl.wikipedia.org/wiki/Barwniki_(zwi%C4%85zki_chemiczne)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s://pl.wikipedia.org/wiki/Luteina_(barwnik)" TargetMode="External"/><Relationship Id="rId4" Type="http://schemas.openxmlformats.org/officeDocument/2006/relationships/hyperlink" Target="https://pl.wikipedia.org/wiki/Barwa_%C5%BC%C3%B3%C5%82ta" TargetMode="External"/><Relationship Id="rId9" Type="http://schemas.openxmlformats.org/officeDocument/2006/relationships/hyperlink" Target="https://pl.wikipedia.org/wiki/Adipocyt" TargetMode="External"/><Relationship Id="rId14" Type="http://schemas.openxmlformats.org/officeDocument/2006/relationships/hyperlink" Target="https://pl.wikipedia.org/wiki/Pokrzywa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Li%C5%9B%C4%87" TargetMode="External"/><Relationship Id="rId3" Type="http://schemas.openxmlformats.org/officeDocument/2006/relationships/hyperlink" Target="https://pl.wikipedia.org/wiki/Ro%C5%9Bliny" TargetMode="External"/><Relationship Id="rId7" Type="http://schemas.openxmlformats.org/officeDocument/2006/relationships/hyperlink" Target="https://pl.wikipedia.org/wiki/Sinice" TargetMode="External"/><Relationship Id="rId2" Type="http://schemas.openxmlformats.org/officeDocument/2006/relationships/hyperlink" Target="https://pl.wikipedia.org/wiki/Zwi%C4%85zki_organicz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Fotosynteza" TargetMode="External"/><Relationship Id="rId5" Type="http://schemas.openxmlformats.org/officeDocument/2006/relationships/hyperlink" Target="https://pl.wikipedia.org/wiki/Bakterie" TargetMode="External"/><Relationship Id="rId4" Type="http://schemas.openxmlformats.org/officeDocument/2006/relationships/hyperlink" Target="https://pl.wikipedia.org/wiki/Glony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Inne składniki </a:t>
            </a:r>
            <a:r>
              <a:rPr lang="pl-PL" dirty="0" smtClean="0"/>
              <a:t>pożywienia-bioaktywne,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nieodżywcze</a:t>
            </a:r>
            <a:r>
              <a:rPr lang="pl-PL" dirty="0" smtClean="0"/>
              <a:t> i </a:t>
            </a:r>
            <a:r>
              <a:rPr lang="pl-PL" dirty="0" err="1" smtClean="0"/>
              <a:t>antyodżywcze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55776" y="5105400"/>
            <a:ext cx="6400800" cy="1752600"/>
          </a:xfrm>
        </p:spPr>
        <p:txBody>
          <a:bodyPr/>
          <a:lstStyle/>
          <a:p>
            <a:r>
              <a:rPr lang="pl-PL" dirty="0" smtClean="0"/>
              <a:t>ZŻ </a:t>
            </a:r>
            <a:endParaRPr lang="pl-PL" dirty="0" smtClean="0"/>
          </a:p>
          <a:p>
            <a:r>
              <a:rPr lang="pl-PL" dirty="0" smtClean="0"/>
              <a:t>M</a:t>
            </a:r>
            <a:r>
              <a:rPr lang="pl-PL" dirty="0" smtClean="0"/>
              <a:t>. </a:t>
            </a:r>
            <a:r>
              <a:rPr lang="pl-PL" dirty="0"/>
              <a:t>B</a:t>
            </a:r>
            <a:r>
              <a:rPr lang="pl-PL" dirty="0" smtClean="0"/>
              <a:t>oguszewska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bioflawonoidy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err="1" smtClean="0"/>
              <a:t>bioflawonoidy</a:t>
            </a:r>
            <a:r>
              <a:rPr lang="pl-PL" b="1" dirty="0" smtClean="0"/>
              <a:t> (związki </a:t>
            </a:r>
            <a:r>
              <a:rPr lang="pl-PL" b="1" dirty="0" err="1" smtClean="0"/>
              <a:t>flawonowe</a:t>
            </a:r>
            <a:r>
              <a:rPr lang="pl-PL" b="1" dirty="0" smtClean="0"/>
              <a:t>)</a:t>
            </a:r>
            <a:r>
              <a:rPr lang="pl-PL" dirty="0" smtClean="0"/>
              <a:t> – grupa </a:t>
            </a:r>
            <a:r>
              <a:rPr lang="pl-PL" dirty="0" smtClean="0">
                <a:hlinkClick r:id="rId2" tooltip="Związki organiczne"/>
              </a:rPr>
              <a:t>organicznych związków chemicznych</a:t>
            </a:r>
            <a:r>
              <a:rPr lang="pl-PL" dirty="0" smtClean="0"/>
              <a:t> występujących w </a:t>
            </a:r>
            <a:r>
              <a:rPr lang="pl-PL" dirty="0" smtClean="0">
                <a:hlinkClick r:id="rId3" tooltip="Rośliny"/>
              </a:rPr>
              <a:t>roślinach</a:t>
            </a:r>
            <a:r>
              <a:rPr lang="pl-PL" dirty="0" smtClean="0"/>
              <a:t>, spełniających funkcję </a:t>
            </a:r>
            <a:r>
              <a:rPr lang="pl-PL" dirty="0" smtClean="0">
                <a:hlinkClick r:id="rId4" tooltip="Substancje barwiące"/>
              </a:rPr>
              <a:t>barwników</a:t>
            </a:r>
            <a:r>
              <a:rPr lang="pl-PL" dirty="0" smtClean="0"/>
              <a:t>, </a:t>
            </a:r>
            <a:r>
              <a:rPr lang="pl-PL" dirty="0" smtClean="0">
                <a:hlinkClick r:id="rId5" tooltip="Przeciwutleniacze"/>
              </a:rPr>
              <a:t>przeciwutleniaczy</a:t>
            </a:r>
            <a:endParaRPr lang="pl-PL" dirty="0" smtClean="0"/>
          </a:p>
          <a:p>
            <a:r>
              <a:rPr lang="pl-PL" dirty="0" smtClean="0">
                <a:hlinkClick r:id="rId6" tooltip="Owoc"/>
              </a:rPr>
              <a:t>owocach</a:t>
            </a:r>
            <a:r>
              <a:rPr lang="pl-PL" dirty="0" smtClean="0"/>
              <a:t> (szczególnie </a:t>
            </a:r>
            <a:r>
              <a:rPr lang="pl-PL" dirty="0" smtClean="0">
                <a:hlinkClick r:id="rId7" tooltip="Cytrus"/>
              </a:rPr>
              <a:t>owocach cytrusowych</a:t>
            </a:r>
            <a:r>
              <a:rPr lang="pl-PL" dirty="0" smtClean="0"/>
              <a:t>), </a:t>
            </a:r>
            <a:r>
              <a:rPr lang="pl-PL" dirty="0" smtClean="0">
                <a:hlinkClick r:id="rId8" tooltip="Warzywa"/>
              </a:rPr>
              <a:t>warzywach</a:t>
            </a:r>
            <a:r>
              <a:rPr lang="pl-PL" dirty="0" smtClean="0"/>
              <a:t> (np. </a:t>
            </a:r>
            <a:r>
              <a:rPr lang="pl-PL" dirty="0" smtClean="0">
                <a:hlinkClick r:id="rId9" tooltip="Pomidor"/>
              </a:rPr>
              <a:t>pomidory</a:t>
            </a:r>
            <a:r>
              <a:rPr lang="pl-PL" dirty="0" smtClean="0"/>
              <a:t>, </a:t>
            </a:r>
            <a:r>
              <a:rPr lang="pl-PL" dirty="0" smtClean="0">
                <a:hlinkClick r:id="rId10" tooltip="Papryka"/>
              </a:rPr>
              <a:t>papryka</a:t>
            </a:r>
            <a:r>
              <a:rPr lang="pl-PL" dirty="0" smtClean="0"/>
              <a:t> i </a:t>
            </a:r>
            <a:r>
              <a:rPr lang="pl-PL" dirty="0" smtClean="0">
                <a:hlinkClick r:id="rId11" tooltip="Brokuł"/>
              </a:rPr>
              <a:t>brokuły</a:t>
            </a:r>
            <a:r>
              <a:rPr lang="pl-PL" dirty="0" smtClean="0"/>
              <a:t>), roślinach strączkowych (np. </a:t>
            </a:r>
            <a:r>
              <a:rPr lang="pl-PL" dirty="0" smtClean="0">
                <a:hlinkClick r:id="rId12" tooltip="Soja"/>
              </a:rPr>
              <a:t>soi</a:t>
            </a:r>
            <a:r>
              <a:rPr lang="pl-PL" dirty="0" smtClean="0"/>
              <a:t>), </a:t>
            </a:r>
            <a:r>
              <a:rPr lang="pl-PL" dirty="0" smtClean="0">
                <a:hlinkClick r:id="rId13" tooltip="Herbata"/>
              </a:rPr>
              <a:t>herbacie</a:t>
            </a:r>
            <a:r>
              <a:rPr lang="pl-PL" dirty="0" smtClean="0"/>
              <a:t>, </a:t>
            </a:r>
            <a:r>
              <a:rPr lang="pl-PL" dirty="0" err="1" smtClean="0">
                <a:hlinkClick r:id="rId14" tooltip="Yerba mate"/>
              </a:rPr>
              <a:t>yerba</a:t>
            </a:r>
            <a:r>
              <a:rPr lang="pl-PL" dirty="0" smtClean="0">
                <a:hlinkClick r:id="rId14" tooltip="Yerba mate"/>
              </a:rPr>
              <a:t> mate</a:t>
            </a:r>
            <a:r>
              <a:rPr lang="pl-PL" dirty="0" smtClean="0"/>
              <a:t> i </a:t>
            </a:r>
            <a:r>
              <a:rPr lang="pl-PL" u="sng" dirty="0" smtClean="0">
                <a:hlinkClick r:id="rId15"/>
              </a:rPr>
              <a:t>czerwonym winie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24578" name="Picture 2" descr="Znalezione obrazy dla zapytania bioflawonoidy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61086" y="-387424"/>
            <a:ext cx="2782914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err="1" smtClean="0">
                <a:hlinkClick r:id="rId2"/>
              </a:rPr>
              <a:t>przeciwutleniające</a:t>
            </a:r>
            <a:r>
              <a:rPr lang="pl-PL" dirty="0" smtClean="0"/>
              <a:t>, uwarunkowane zdolnością</a:t>
            </a:r>
          </a:p>
          <a:p>
            <a:r>
              <a:rPr lang="pl-PL" dirty="0" smtClean="0">
                <a:hlinkClick r:id="rId3" tooltip="Zapalenie"/>
              </a:rPr>
              <a:t>przeciwzapalnie</a:t>
            </a:r>
            <a:r>
              <a:rPr lang="pl-PL" dirty="0" smtClean="0"/>
              <a:t>, </a:t>
            </a:r>
          </a:p>
          <a:p>
            <a:r>
              <a:rPr lang="pl-PL" dirty="0" smtClean="0"/>
              <a:t>Występowanie:</a:t>
            </a:r>
          </a:p>
          <a:p>
            <a:r>
              <a:rPr lang="pl-PL" dirty="0" smtClean="0"/>
              <a:t>Owoce jagodowe:</a:t>
            </a:r>
          </a:p>
          <a:p>
            <a:r>
              <a:rPr lang="pl-PL" dirty="0" smtClean="0"/>
              <a:t>Truskawka, jagoda, borówka, </a:t>
            </a:r>
          </a:p>
          <a:p>
            <a:r>
              <a:rPr lang="pl-PL" dirty="0" smtClean="0"/>
              <a:t>Warzywa strączkowe i sałata czosnek cebula, zboża kawa herbata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Praca domowa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Proszę o przesłanie mi tego tematu (wszystkich punktów) na </a:t>
            </a:r>
            <a:r>
              <a:rPr lang="pl-PL" dirty="0" err="1" smtClean="0">
                <a:solidFill>
                  <a:srgbClr val="FF0000"/>
                </a:solidFill>
              </a:rPr>
              <a:t>meila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hlinkClick r:id="rId2"/>
              </a:rPr>
              <a:t>marta_boguszewska@interia.pl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Do niedzieli </a:t>
            </a:r>
            <a:r>
              <a:rPr lang="pl-PL" dirty="0" smtClean="0">
                <a:solidFill>
                  <a:srgbClr val="FF0000"/>
                </a:solidFill>
              </a:rPr>
              <a:t>29.03.2020 do 00.00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endParaRPr lang="pl-PL" dirty="0" smtClean="0">
              <a:sym typeface="Wingdings" pitchFamily="2" charset="2"/>
            </a:endParaRPr>
          </a:p>
          <a:p>
            <a:r>
              <a:rPr lang="pl-PL" u="sng" dirty="0" smtClean="0">
                <a:sym typeface="Wingdings" pitchFamily="2" charset="2"/>
              </a:rPr>
              <a:t>Możecie zrobić to w zeszytach i wysłać mi zdjęcia, lub zrobić to w np. </a:t>
            </a:r>
            <a:r>
              <a:rPr lang="pl-PL" u="sng" dirty="0" err="1" smtClean="0">
                <a:sym typeface="Wingdings" pitchFamily="2" charset="2"/>
              </a:rPr>
              <a:t>wordzie</a:t>
            </a:r>
            <a:r>
              <a:rPr lang="pl-PL" u="sng" dirty="0" smtClean="0">
                <a:sym typeface="Wingdings" pitchFamily="2" charset="2"/>
              </a:rPr>
              <a:t> (wtedy możecie sobie wydrukować i wkleić do zeszytu jako notatkę)</a:t>
            </a:r>
            <a:endParaRPr lang="pl-PL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165304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1</a:t>
            </a:r>
            <a:r>
              <a:rPr lang="pl-PL" dirty="0" smtClean="0"/>
              <a:t>. Wyjaśnienie co </a:t>
            </a:r>
            <a:r>
              <a:rPr lang="pl-PL" dirty="0" smtClean="0"/>
              <a:t>to są </a:t>
            </a:r>
            <a:r>
              <a:rPr lang="pl-PL" dirty="0" smtClean="0"/>
              <a:t>substancje : bioaktywne, </a:t>
            </a:r>
            <a:r>
              <a:rPr lang="pl-PL" dirty="0" err="1" smtClean="0"/>
              <a:t>antyodżywcze</a:t>
            </a:r>
            <a:r>
              <a:rPr lang="pl-PL" dirty="0" smtClean="0"/>
              <a:t> i dodatkowe.</a:t>
            </a:r>
          </a:p>
          <a:p>
            <a:endParaRPr lang="pl-PL" dirty="0" smtClean="0"/>
          </a:p>
          <a:p>
            <a:r>
              <a:rPr lang="pl-PL" dirty="0" smtClean="0"/>
              <a:t> 2. </a:t>
            </a:r>
            <a:r>
              <a:rPr lang="pl-PL" dirty="0" smtClean="0"/>
              <a:t>Charakterystyka substancji </a:t>
            </a:r>
            <a:r>
              <a:rPr lang="pl-PL" dirty="0" smtClean="0"/>
              <a:t>bioaktywnych i </a:t>
            </a:r>
            <a:r>
              <a:rPr lang="pl-PL" dirty="0" err="1" smtClean="0"/>
              <a:t>antyodżywczych</a:t>
            </a:r>
            <a:r>
              <a:rPr lang="pl-PL" dirty="0" smtClean="0"/>
              <a:t> w formie tabeli (kolejne slajdy).</a:t>
            </a:r>
          </a:p>
          <a:p>
            <a:endParaRPr lang="pl-PL" dirty="0" smtClean="0"/>
          </a:p>
          <a:p>
            <a:r>
              <a:rPr lang="pl-PL" dirty="0" smtClean="0"/>
              <a:t>3</a:t>
            </a:r>
            <a:r>
              <a:rPr lang="pl-PL" dirty="0" smtClean="0"/>
              <a:t>. Wymień 6 substancji dodatkowych dodawanych do żywności, będące substancjami </a:t>
            </a:r>
            <a:r>
              <a:rPr lang="pl-PL" dirty="0" err="1" smtClean="0"/>
              <a:t>nieodżywczymi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4. W</a:t>
            </a:r>
            <a:r>
              <a:rPr lang="pl-PL" dirty="0" smtClean="0"/>
              <a:t>pływ </a:t>
            </a:r>
            <a:r>
              <a:rPr lang="pl-PL" dirty="0" smtClean="0"/>
              <a:t>składników </a:t>
            </a:r>
            <a:r>
              <a:rPr lang="pl-PL" dirty="0" err="1" smtClean="0"/>
              <a:t>nieodżywczych</a:t>
            </a:r>
            <a:r>
              <a:rPr lang="pl-PL" dirty="0" smtClean="0"/>
              <a:t> na wartość </a:t>
            </a:r>
            <a:r>
              <a:rPr lang="pl-PL" dirty="0" smtClean="0"/>
              <a:t>odżywczą.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Str. 133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 w parach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Uzupełnij poniższą </a:t>
            </a:r>
            <a:r>
              <a:rPr lang="pl-PL" dirty="0" smtClean="0"/>
              <a:t>tabelę- </a:t>
            </a:r>
            <a:r>
              <a:rPr lang="pl-PL" dirty="0" smtClean="0">
                <a:solidFill>
                  <a:srgbClr val="FF0000"/>
                </a:solidFill>
              </a:rPr>
              <a:t>kochani wy robicie to zadanie samodzielnie </a:t>
            </a:r>
            <a:r>
              <a:rPr lang="pl-PL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endParaRPr lang="pl-PL" b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79514" y="1268759"/>
          <a:ext cx="8712966" cy="53196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4214"/>
                <a:gridCol w="1296144"/>
                <a:gridCol w="1584176"/>
                <a:gridCol w="984110"/>
                <a:gridCol w="1320146"/>
                <a:gridCol w="1584176"/>
              </a:tblGrid>
              <a:tr h="81663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fitosterole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Likopen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luteina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chlorofil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bioflawonoidy</a:t>
                      </a:r>
                      <a:endParaRPr lang="pl-PL" dirty="0"/>
                    </a:p>
                  </a:txBody>
                  <a:tcPr/>
                </a:tc>
              </a:tr>
              <a:tr h="764583">
                <a:tc>
                  <a:txBody>
                    <a:bodyPr/>
                    <a:lstStyle/>
                    <a:p>
                      <a:r>
                        <a:rPr lang="pl-PL" dirty="0" smtClean="0"/>
                        <a:t>Rodzaj związków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bioaktywne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73129">
                <a:tc>
                  <a:txBody>
                    <a:bodyPr/>
                    <a:lstStyle/>
                    <a:p>
                      <a:r>
                        <a:rPr lang="pl-PL" dirty="0" smtClean="0"/>
                        <a:t>Cecha charakterystyczna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Zielony barwnik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64583">
                <a:tc>
                  <a:txBody>
                    <a:bodyPr/>
                    <a:lstStyle/>
                    <a:p>
                      <a:r>
                        <a:rPr lang="pl-PL" dirty="0" smtClean="0"/>
                        <a:t>Występowanie</a:t>
                      </a:r>
                    </a:p>
                    <a:p>
                      <a:r>
                        <a:rPr lang="pl-PL" dirty="0" smtClean="0"/>
                        <a:t>(przykłady)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73129">
                <a:tc>
                  <a:txBody>
                    <a:bodyPr/>
                    <a:lstStyle/>
                    <a:p>
                      <a:r>
                        <a:rPr lang="pl-PL" dirty="0" smtClean="0"/>
                        <a:t>Działanie /funkcja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Chroni przed</a:t>
                      </a:r>
                      <a:r>
                        <a:rPr lang="pl-PL" baseline="0" dirty="0" smtClean="0"/>
                        <a:t> nowotworami ,………   ,…….…,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73129">
                <a:tc>
                  <a:txBody>
                    <a:bodyPr/>
                    <a:lstStyle/>
                    <a:p>
                      <a:r>
                        <a:rPr lang="pl-PL" dirty="0" smtClean="0"/>
                        <a:t>Skutki niedoboru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73129">
                <a:tc>
                  <a:txBody>
                    <a:bodyPr/>
                    <a:lstStyle/>
                    <a:p>
                      <a:r>
                        <a:rPr lang="pl-PL" dirty="0" smtClean="0"/>
                        <a:t>Inne uwagi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7312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836711"/>
          <a:ext cx="9144001" cy="54841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9632"/>
                <a:gridCol w="1224136"/>
                <a:gridCol w="792088"/>
                <a:gridCol w="792088"/>
                <a:gridCol w="772997"/>
                <a:gridCol w="1075765"/>
                <a:gridCol w="1075765"/>
                <a:gridCol w="1075765"/>
                <a:gridCol w="1075765"/>
              </a:tblGrid>
              <a:tr h="152013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Glikozydy </a:t>
                      </a:r>
                      <a:r>
                        <a:rPr lang="pl-PL" dirty="0" err="1" smtClean="0"/>
                        <a:t>cyjano-genne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Gluko-zyno-lany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Inhi-bitory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tryp-syny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Fity-niany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Kw. </a:t>
                      </a:r>
                      <a:r>
                        <a:rPr lang="pl-PL" dirty="0" err="1" smtClean="0"/>
                        <a:t>Szczawio-wy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smtClean="0"/>
                        <a:t>i </a:t>
                      </a:r>
                      <a:r>
                        <a:rPr lang="pl-PL" dirty="0" err="1" smtClean="0"/>
                        <a:t>szczawia-ny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saponiny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alkaloidy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Glikoalka-loidy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sterydo-we</a:t>
                      </a:r>
                      <a:endParaRPr lang="pl-PL" dirty="0"/>
                    </a:p>
                  </a:txBody>
                  <a:tcPr/>
                </a:tc>
              </a:tr>
              <a:tr h="950085">
                <a:tc>
                  <a:txBody>
                    <a:bodyPr/>
                    <a:lstStyle/>
                    <a:p>
                      <a:r>
                        <a:rPr lang="pl-PL" dirty="0" smtClean="0"/>
                        <a:t>Rodzaj związków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antyodżywcze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65060">
                <a:tc>
                  <a:txBody>
                    <a:bodyPr/>
                    <a:lstStyle/>
                    <a:p>
                      <a:r>
                        <a:rPr lang="pl-PL" dirty="0" smtClean="0"/>
                        <a:t>przykłady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94422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Występo-wanie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65060">
                <a:tc>
                  <a:txBody>
                    <a:bodyPr/>
                    <a:lstStyle/>
                    <a:p>
                      <a:r>
                        <a:rPr lang="pl-PL" dirty="0" smtClean="0"/>
                        <a:t>Co powoduje/skutki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91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Inne uwagi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Podpowiedzi ;)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likopen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naturalny pigment (</a:t>
            </a:r>
            <a:r>
              <a:rPr lang="pl-PL" dirty="0" smtClean="0">
                <a:hlinkClick r:id="rId2" tooltip="Karotenoidy"/>
              </a:rPr>
              <a:t>karotenoidów</a:t>
            </a:r>
            <a:r>
              <a:rPr lang="pl-PL" dirty="0" smtClean="0"/>
              <a:t>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 przeciwutleniacz</a:t>
            </a:r>
            <a:r>
              <a:rPr lang="pl-PL" dirty="0" smtClean="0"/>
              <a:t>, chroniący organizm przed licznymi chorobami </a:t>
            </a:r>
            <a:r>
              <a:rPr lang="pl-PL" dirty="0" smtClean="0">
                <a:hlinkClick r:id="rId3" tooltip="Układ krwionośny człowieka"/>
              </a:rPr>
              <a:t>układu krwionośnego</a:t>
            </a:r>
            <a:r>
              <a:rPr lang="pl-PL" dirty="0" smtClean="0"/>
              <a:t>, a przede wszystkim przed </a:t>
            </a:r>
            <a:r>
              <a:rPr lang="pl-PL" dirty="0" smtClean="0">
                <a:hlinkClick r:id="rId4" tooltip="Rak (choroba)"/>
              </a:rPr>
              <a:t>rakiem</a:t>
            </a:r>
            <a:r>
              <a:rPr lang="pl-PL" baseline="30000" dirty="0" smtClean="0">
                <a:hlinkClick r:id="rId5"/>
              </a:rPr>
              <a:t>[2]</a:t>
            </a:r>
            <a:endParaRPr lang="pl-PL" baseline="30000" dirty="0" smtClean="0"/>
          </a:p>
          <a:p>
            <a:r>
              <a:rPr lang="pl-PL" dirty="0" smtClean="0"/>
              <a:t>Likopen występuje obficie w </a:t>
            </a:r>
            <a:r>
              <a:rPr lang="pl-PL" dirty="0" smtClean="0">
                <a:hlinkClick r:id="rId6" tooltip="Pomidor"/>
              </a:rPr>
              <a:t>pomidorach</a:t>
            </a:r>
            <a:r>
              <a:rPr lang="pl-PL" dirty="0" smtClean="0"/>
              <a:t>, </a:t>
            </a:r>
            <a:r>
              <a:rPr lang="pl-PL" dirty="0" smtClean="0">
                <a:hlinkClick r:id="rId7" tooltip="Przepękla indochińska"/>
              </a:rPr>
              <a:t>przepękli indochińskiej</a:t>
            </a:r>
            <a:r>
              <a:rPr lang="pl-PL" dirty="0" smtClean="0"/>
              <a:t>, </a:t>
            </a:r>
            <a:r>
              <a:rPr lang="pl-PL" dirty="0" smtClean="0">
                <a:hlinkClick r:id="rId8" tooltip="Gujawa"/>
              </a:rPr>
              <a:t>gujawie</a:t>
            </a:r>
            <a:r>
              <a:rPr lang="pl-PL" dirty="0" smtClean="0"/>
              <a:t>, </a:t>
            </a:r>
            <a:r>
              <a:rPr lang="pl-PL" dirty="0" smtClean="0">
                <a:hlinkClick r:id="rId9" tooltip="Melon"/>
              </a:rPr>
              <a:t>melonach</a:t>
            </a:r>
            <a:r>
              <a:rPr lang="pl-PL" baseline="30000" dirty="0" smtClean="0">
                <a:hlinkClick r:id="rId5"/>
              </a:rPr>
              <a:t>[3]</a:t>
            </a:r>
            <a:r>
              <a:rPr lang="pl-PL" dirty="0" smtClean="0"/>
              <a:t> oraz innych czerwonych owocach (</a:t>
            </a:r>
            <a:r>
              <a:rPr lang="pl-PL" dirty="0" smtClean="0">
                <a:hlinkClick r:id="rId10" tooltip="Arbuz zwyczajny"/>
              </a:rPr>
              <a:t>arbuzy</a:t>
            </a:r>
            <a:r>
              <a:rPr lang="pl-PL" dirty="0" smtClean="0"/>
              <a:t>, </a:t>
            </a:r>
            <a:r>
              <a:rPr lang="pl-PL" dirty="0" smtClean="0">
                <a:hlinkClick r:id="rId11" tooltip="Grejpfrut"/>
              </a:rPr>
              <a:t>czerwone grapefruity</a:t>
            </a:r>
            <a:r>
              <a:rPr lang="pl-PL" dirty="0" smtClean="0"/>
              <a:t>, owoce </a:t>
            </a:r>
            <a:r>
              <a:rPr lang="pl-PL" dirty="0" smtClean="0">
                <a:hlinkClick r:id="rId12" tooltip="Róża dzika"/>
              </a:rPr>
              <a:t>dzikiej róży</a:t>
            </a:r>
            <a:r>
              <a:rPr lang="pl-PL" dirty="0" smtClean="0"/>
              <a:t>)</a:t>
            </a:r>
            <a:r>
              <a:rPr lang="pl-PL" baseline="30000" dirty="0" smtClean="0">
                <a:hlinkClick r:id="rId5"/>
              </a:rPr>
              <a:t>[4]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1026" name="Picture 2" descr="Podobny obra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77910" y="-171400"/>
            <a:ext cx="2366090" cy="1800200"/>
          </a:xfrm>
          <a:prstGeom prst="rect">
            <a:avLst/>
          </a:prstGeom>
          <a:noFill/>
        </p:spPr>
      </p:pic>
      <p:sp>
        <p:nvSpPr>
          <p:cNvPr id="1028" name="AutoShape 4" descr="Znalezione obrazy dla zapytania likop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0" name="AutoShape 6" descr="Znalezione obrazy dla zapytania likop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2" name="Picture 8" descr="https://urodaizdrowie.pl/wp-content/uploads/2011/05/juce2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86500" y="4914899"/>
            <a:ext cx="2857500" cy="1943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luteina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 smtClean="0"/>
              <a:t>Luteina</a:t>
            </a:r>
            <a:r>
              <a:rPr lang="pl-PL" dirty="0" smtClean="0"/>
              <a:t> (</a:t>
            </a:r>
            <a:r>
              <a:rPr lang="pl-PL" dirty="0" smtClean="0">
                <a:hlinkClick r:id="rId2" tooltip="Numer E"/>
              </a:rPr>
              <a:t>E161b</a:t>
            </a:r>
            <a:r>
              <a:rPr lang="pl-PL" dirty="0" smtClean="0"/>
              <a:t>) – </a:t>
            </a:r>
            <a:r>
              <a:rPr lang="pl-PL" dirty="0" smtClean="0">
                <a:hlinkClick r:id="rId3" tooltip="Związki organiczne"/>
              </a:rPr>
              <a:t>związek organiczny</a:t>
            </a:r>
            <a:r>
              <a:rPr lang="pl-PL" dirty="0" smtClean="0"/>
              <a:t>, </a:t>
            </a:r>
            <a:r>
              <a:rPr lang="pl-PL" dirty="0" smtClean="0">
                <a:hlinkClick r:id="rId4" tooltip="Barwa żółta"/>
              </a:rPr>
              <a:t>żółty</a:t>
            </a:r>
            <a:r>
              <a:rPr lang="pl-PL" dirty="0" smtClean="0"/>
              <a:t> </a:t>
            </a:r>
            <a:r>
              <a:rPr lang="pl-PL" dirty="0" smtClean="0">
                <a:hlinkClick r:id="rId5" tooltip="Barwniki (związki chemiczne)"/>
              </a:rPr>
              <a:t>barwnik</a:t>
            </a:r>
            <a:r>
              <a:rPr lang="pl-PL" dirty="0" smtClean="0"/>
              <a:t> należący do </a:t>
            </a:r>
            <a:r>
              <a:rPr lang="pl-PL" dirty="0" smtClean="0">
                <a:hlinkClick r:id="rId6" tooltip="Ksantofile"/>
              </a:rPr>
              <a:t>ksantofili</a:t>
            </a:r>
            <a:r>
              <a:rPr lang="pl-PL" dirty="0" smtClean="0"/>
              <a:t> (podgrupa </a:t>
            </a:r>
            <a:r>
              <a:rPr lang="pl-PL" u="sng" dirty="0" smtClean="0">
                <a:hlinkClick r:id="rId7"/>
              </a:rPr>
              <a:t>karotenoidów</a:t>
            </a:r>
            <a:endParaRPr lang="pl-PL" u="sng" dirty="0" smtClean="0"/>
          </a:p>
          <a:p>
            <a:r>
              <a:rPr lang="pl-PL" dirty="0" smtClean="0"/>
              <a:t>występuje m.in. w </a:t>
            </a:r>
            <a:r>
              <a:rPr lang="pl-PL" dirty="0" smtClean="0">
                <a:hlinkClick r:id="rId8" tooltip="Żółtko"/>
              </a:rPr>
              <a:t>żółtku</a:t>
            </a:r>
            <a:r>
              <a:rPr lang="pl-PL" dirty="0" smtClean="0"/>
              <a:t> i </a:t>
            </a:r>
            <a:r>
              <a:rPr lang="pl-PL" dirty="0" smtClean="0">
                <a:hlinkClick r:id="rId9" tooltip="Adipocyt"/>
              </a:rPr>
              <a:t>komórkach tłuszczowych</a:t>
            </a:r>
            <a:r>
              <a:rPr lang="pl-PL" baseline="30000" dirty="0" smtClean="0">
                <a:hlinkClick r:id="rId10"/>
              </a:rPr>
              <a:t>[4]</a:t>
            </a:r>
            <a:r>
              <a:rPr lang="pl-PL" dirty="0" smtClean="0"/>
              <a:t>. </a:t>
            </a:r>
          </a:p>
          <a:p>
            <a:r>
              <a:rPr lang="pl-PL" dirty="0" smtClean="0"/>
              <a:t>kwiat </a:t>
            </a:r>
            <a:r>
              <a:rPr lang="pl-PL" dirty="0" smtClean="0">
                <a:hlinkClick r:id="rId11" tooltip="Aksamitka (roślina)"/>
              </a:rPr>
              <a:t>aksamitek</a:t>
            </a:r>
            <a:endParaRPr lang="pl-PL" dirty="0" smtClean="0"/>
          </a:p>
          <a:p>
            <a:r>
              <a:rPr lang="pl-PL" dirty="0" smtClean="0"/>
              <a:t>kwiat </a:t>
            </a:r>
            <a:r>
              <a:rPr lang="pl-PL" dirty="0" smtClean="0">
                <a:hlinkClick r:id="rId12" tooltip="Słonecznik"/>
              </a:rPr>
              <a:t>słonecznika</a:t>
            </a:r>
            <a:endParaRPr lang="pl-PL" dirty="0" smtClean="0"/>
          </a:p>
          <a:p>
            <a:r>
              <a:rPr lang="pl-PL" dirty="0" smtClean="0"/>
              <a:t>ziele </a:t>
            </a:r>
            <a:r>
              <a:rPr lang="pl-PL" dirty="0" smtClean="0">
                <a:hlinkClick r:id="rId13" tooltip="Lucerna (roślina)"/>
              </a:rPr>
              <a:t>lucerny</a:t>
            </a:r>
            <a:endParaRPr lang="pl-PL" dirty="0" smtClean="0"/>
          </a:p>
          <a:p>
            <a:r>
              <a:rPr lang="pl-PL" dirty="0" smtClean="0"/>
              <a:t>ziele </a:t>
            </a:r>
            <a:r>
              <a:rPr lang="pl-PL" dirty="0" smtClean="0">
                <a:hlinkClick r:id="rId14" tooltip="Pokrzywa"/>
              </a:rPr>
              <a:t>pokrzywy</a:t>
            </a:r>
            <a:endParaRPr lang="pl-PL" dirty="0" smtClean="0"/>
          </a:p>
          <a:p>
            <a:r>
              <a:rPr lang="pl-PL" dirty="0" smtClean="0"/>
              <a:t>Luteina jest istotna dla prawidłowego funkcjonowania narządu wzroku</a:t>
            </a:r>
          </a:p>
          <a:p>
            <a:endParaRPr lang="pl-PL" dirty="0" smtClean="0"/>
          </a:p>
          <a:p>
            <a:endParaRPr lang="pl-PL" u="sng" dirty="0" smtClean="0"/>
          </a:p>
          <a:p>
            <a:endParaRPr lang="pl-PL" dirty="0"/>
          </a:p>
        </p:txBody>
      </p:sp>
      <p:pic>
        <p:nvPicPr>
          <p:cNvPr id="23554" name="Picture 2" descr="Znalezione obrazy dla zapytania luteina ok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8144" y="0"/>
            <a:ext cx="3275856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Chlorofile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Chlorofile</a:t>
            </a:r>
            <a:r>
              <a:rPr lang="pl-PL" dirty="0" smtClean="0"/>
              <a:t> – grupa </a:t>
            </a:r>
            <a:r>
              <a:rPr lang="pl-PL" dirty="0" smtClean="0">
                <a:hlinkClick r:id="rId2" tooltip="Związki organiczne"/>
              </a:rPr>
              <a:t>organicznych związków chemicznych</a:t>
            </a:r>
            <a:r>
              <a:rPr lang="pl-PL" dirty="0" smtClean="0"/>
              <a:t> obecnych między innymi w </a:t>
            </a:r>
            <a:r>
              <a:rPr lang="pl-PL" dirty="0" smtClean="0">
                <a:hlinkClick r:id="rId3" tooltip="Rośliny"/>
              </a:rPr>
              <a:t>roślinach</a:t>
            </a:r>
            <a:r>
              <a:rPr lang="pl-PL" dirty="0" smtClean="0"/>
              <a:t>, </a:t>
            </a:r>
            <a:r>
              <a:rPr lang="pl-PL" dirty="0" smtClean="0">
                <a:hlinkClick r:id="rId4" tooltip="Glony"/>
              </a:rPr>
              <a:t>algach</a:t>
            </a:r>
            <a:r>
              <a:rPr lang="pl-PL" dirty="0" smtClean="0"/>
              <a:t> i </a:t>
            </a:r>
            <a:r>
              <a:rPr lang="pl-PL" dirty="0" err="1" smtClean="0">
                <a:hlinkClick r:id="rId5" tooltip="Bakterie"/>
              </a:rPr>
              <a:t>bakteriach</a:t>
            </a:r>
            <a:r>
              <a:rPr lang="pl-PL" dirty="0" err="1" smtClean="0">
                <a:hlinkClick r:id="rId6" tooltip="Fotosynteza"/>
              </a:rPr>
              <a:t>fotosyntetyzujących</a:t>
            </a:r>
            <a:r>
              <a:rPr lang="pl-PL" dirty="0" smtClean="0"/>
              <a:t> (np. w </a:t>
            </a:r>
            <a:r>
              <a:rPr lang="pl-PL" dirty="0" smtClean="0">
                <a:hlinkClick r:id="rId7" tooltip="Sinice"/>
              </a:rPr>
              <a:t>sinicach</a:t>
            </a:r>
            <a:r>
              <a:rPr lang="pl-PL" dirty="0" smtClean="0"/>
              <a:t>). Nadaje częściom roślin (głównie </a:t>
            </a:r>
            <a:r>
              <a:rPr lang="pl-PL" dirty="0" smtClean="0">
                <a:hlinkClick r:id="rId8" tooltip="Liść"/>
              </a:rPr>
              <a:t>liściom</a:t>
            </a:r>
            <a:r>
              <a:rPr lang="pl-PL" dirty="0" smtClean="0"/>
              <a:t>) charakterystyczny zielony kolor.</a:t>
            </a:r>
          </a:p>
          <a:p>
            <a:endParaRPr lang="pl-PL" dirty="0" smtClean="0"/>
          </a:p>
          <a:p>
            <a:r>
              <a:rPr lang="pl-PL" dirty="0" smtClean="0"/>
              <a:t>Główną zaletą chlorofilu są jego właściwości oczyszczające. Uwalnia organizm z toksyn, dezynfekuje, usuwa szkodliwe bakterie. Oczyszcza wątrobę. </a:t>
            </a:r>
          </a:p>
          <a:p>
            <a:r>
              <a:rPr lang="pl-PL" dirty="0" smtClean="0"/>
              <a:t>właściwości przeciwnowotworowych</a:t>
            </a:r>
            <a:endParaRPr lang="pl-PL" dirty="0"/>
          </a:p>
        </p:txBody>
      </p:sp>
      <p:sp>
        <p:nvSpPr>
          <p:cNvPr id="21506" name="AutoShape 2" descr="Znalezione obrazy dla zapytania chlorof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1508" name="Picture 4" descr="Podobny obraz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79166" y="0"/>
            <a:ext cx="2464834" cy="1802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224</Words>
  <Application>Microsoft Office PowerPoint</Application>
  <PresentationFormat>Pokaz na ekranie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Inne składniki pożywienia-bioaktywne,  nieodżywcze i antyodżywcze</vt:lpstr>
      <vt:lpstr>Slajd 2</vt:lpstr>
      <vt:lpstr>Zadanie w parach</vt:lpstr>
      <vt:lpstr>Slajd 4</vt:lpstr>
      <vt:lpstr>Slajd 5</vt:lpstr>
      <vt:lpstr>Podpowiedzi ;)</vt:lpstr>
      <vt:lpstr>likopen</vt:lpstr>
      <vt:lpstr>luteina</vt:lpstr>
      <vt:lpstr>Chlorofile</vt:lpstr>
      <vt:lpstr>bioflawonoidy</vt:lpstr>
      <vt:lpstr>Slajd 11</vt:lpstr>
      <vt:lpstr>podsumowanie</vt:lpstr>
      <vt:lpstr>Praca domowa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 składniki pożywienia- nieodżywcze i antyodżywcze</dc:title>
  <dc:creator>AsusPC</dc:creator>
  <cp:lastModifiedBy>AsusPC</cp:lastModifiedBy>
  <cp:revision>11</cp:revision>
  <dcterms:created xsi:type="dcterms:W3CDTF">2018-01-28T23:50:24Z</dcterms:created>
  <dcterms:modified xsi:type="dcterms:W3CDTF">2020-03-23T17:04:34Z</dcterms:modified>
</cp:coreProperties>
</file>