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71" r:id="rId5"/>
    <p:sldId id="272" r:id="rId6"/>
    <p:sldId id="267" r:id="rId7"/>
    <p:sldId id="270" r:id="rId8"/>
    <p:sldId id="265" r:id="rId9"/>
    <p:sldId id="273" r:id="rId10"/>
    <p:sldId id="274" r:id="rId11"/>
    <p:sldId id="281" r:id="rId12"/>
    <p:sldId id="275" r:id="rId13"/>
    <p:sldId id="278" r:id="rId14"/>
    <p:sldId id="277" r:id="rId15"/>
    <p:sldId id="279" r:id="rId16"/>
    <p:sldId id="276" r:id="rId17"/>
    <p:sldId id="28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1B657CF-A46B-44CF-970F-BBF65B2801B1}" type="datetimeFigureOut">
              <a:rPr lang="sk-SK"/>
              <a:pPr>
                <a:defRPr/>
              </a:pPr>
              <a:t>14. 12. 2021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CB53DA2-8BBE-4D7E-BEB8-382EFDB9FCB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smtClean="0"/>
          </a:p>
        </p:txBody>
      </p:sp>
      <p:sp>
        <p:nvSpPr>
          <p:cNvPr id="2048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FEC38A-ADF7-4DFA-BA28-A6AB5180B201}" type="slidenum">
              <a:rPr lang="sk-SK" smtClean="0"/>
              <a:pPr/>
              <a:t>8</a:t>
            </a:fld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7D496-FDC5-4024-A8A6-28755EA7E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540C5-0829-4BD4-8D77-72F2E2726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092DE-F718-4B84-A0B0-EB4B45FF2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08789-8C52-495D-A9EF-EF6D489B2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6D91D-D28A-46C5-B0BF-5599DF847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3CBAD-F456-46D6-924B-B178D3ADE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CEA0F-B64F-4449-A6C7-19593983F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C1F30-E6EE-45D7-AB12-82A8FFF48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E5EB6-6F78-4732-987A-6BD99059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BF42A-160F-4460-88C4-96359FF24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6AC4A-735D-4B3C-B14D-AE3A36CEB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AF3C7"/>
            </a:gs>
            <a:gs pos="50000">
              <a:srgbClr val="B9F5DB"/>
            </a:gs>
            <a:gs pos="100000">
              <a:srgbClr val="DDFA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F4A6AB-4450-4D3A-9C68-21693E65F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0"/>
          <p:cNvSpPr>
            <a:spLocks noChangeArrowheads="1" noChangeShapeType="1" noTextEdit="1"/>
          </p:cNvSpPr>
          <p:nvPr/>
        </p:nvSpPr>
        <p:spPr bwMode="auto">
          <a:xfrm>
            <a:off x="1357313" y="1285875"/>
            <a:ext cx="6192837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sk-SK" sz="5400" b="1" kern="10">
              <a:ln w="19050">
                <a:pattFill prst="pct70">
                  <a:fgClr>
                    <a:srgbClr val="FF0000"/>
                  </a:fgClr>
                  <a:bgClr>
                    <a:schemeClr val="tx1"/>
                  </a:bgClr>
                </a:pattFill>
                <a:round/>
                <a:headEnd/>
                <a:tailEnd/>
              </a:ln>
              <a:solidFill>
                <a:srgbClr val="FFCC00"/>
              </a:solidFill>
              <a:effectLst>
                <a:prstShdw prst="shdw17" dist="17961" dir="2700000">
                  <a:srgbClr val="990000"/>
                </a:prstShdw>
              </a:effectLst>
              <a:latin typeface="Comic Sans MS"/>
            </a:endParaRPr>
          </a:p>
        </p:txBody>
      </p:sp>
      <p:sp>
        <p:nvSpPr>
          <p:cNvPr id="2051" name="Nadpis 5"/>
          <p:cNvSpPr>
            <a:spLocks noGrp="1"/>
          </p:cNvSpPr>
          <p:nvPr>
            <p:ph type="ctrTitle"/>
          </p:nvPr>
        </p:nvSpPr>
        <p:spPr>
          <a:xfrm>
            <a:off x="857250" y="428625"/>
            <a:ext cx="7772400" cy="2928938"/>
          </a:xfrm>
        </p:spPr>
        <p:txBody>
          <a:bodyPr/>
          <a:lstStyle/>
          <a:p>
            <a:pPr eaLnBrk="1" hangingPunct="1"/>
            <a:r>
              <a:rPr lang="sk-SK" sz="8000" b="1" i="1" smtClean="0"/>
              <a:t>Živočíchy v okolí</a:t>
            </a:r>
            <a:br>
              <a:rPr lang="sk-SK" sz="8000" b="1" i="1" smtClean="0"/>
            </a:br>
            <a:r>
              <a:rPr lang="sk-SK" sz="8000" b="1" i="1" smtClean="0"/>
              <a:t>ľudských sídel</a:t>
            </a:r>
            <a:endParaRPr lang="sk-SK" sz="8000" i="1" smtClean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643313"/>
            <a:ext cx="2786062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3500438"/>
            <a:ext cx="4500563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3"/>
          <p:cNvSpPr>
            <a:spLocks noGrp="1"/>
          </p:cNvSpPr>
          <p:nvPr>
            <p:ph type="title"/>
          </p:nvPr>
        </p:nvSpPr>
        <p:spPr>
          <a:xfrm>
            <a:off x="0" y="285750"/>
            <a:ext cx="8143875" cy="1143000"/>
          </a:xfrm>
        </p:spPr>
        <p:txBody>
          <a:bodyPr/>
          <a:lstStyle/>
          <a:p>
            <a:pPr algn="l" eaLnBrk="1" hangingPunct="1"/>
            <a:r>
              <a:rPr lang="sk-SK" smtClean="0"/>
              <a:t>- v záhradách, sadoch sa nachádza najmä </a:t>
            </a:r>
            <a:r>
              <a:rPr lang="sk-SK" b="1" smtClean="0">
                <a:solidFill>
                  <a:srgbClr val="FF0000"/>
                </a:solidFill>
              </a:rPr>
              <a:t>hmyz</a:t>
            </a:r>
            <a:r>
              <a:rPr lang="sk-SK" b="1" smtClean="0"/>
              <a:t> </a:t>
            </a:r>
            <a:r>
              <a:rPr lang="sk-SK" smtClean="0"/>
              <a:t>a </a:t>
            </a:r>
            <a:r>
              <a:rPr lang="sk-SK" b="1" smtClean="0">
                <a:solidFill>
                  <a:srgbClr val="FF0000"/>
                </a:solidFill>
              </a:rPr>
              <a:t>vtáky.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4572000"/>
            <a:ext cx="3141662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95241">
            <a:off x="5842000" y="1211263"/>
            <a:ext cx="24907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857375"/>
            <a:ext cx="34290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2880" y="4348248"/>
            <a:ext cx="3491153" cy="233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38433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>
            <a:spLocks noChangeArrowheads="1"/>
          </p:cNvSpPr>
          <p:nvPr/>
        </p:nvSpPr>
        <p:spPr bwMode="auto">
          <a:xfrm>
            <a:off x="0" y="3643313"/>
            <a:ext cx="33575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800" b="1" u="sng">
                <a:solidFill>
                  <a:srgbClr val="FF0000"/>
                </a:solidFill>
              </a:rPr>
              <a:t> Vlnačka krvavá</a:t>
            </a:r>
          </a:p>
          <a:p>
            <a:pPr algn="ctr"/>
            <a:r>
              <a:rPr lang="sk-SK" sz="2800" b="1"/>
              <a:t> - </a:t>
            </a:r>
            <a:r>
              <a:rPr lang="sk-SK" sz="2800"/>
              <a:t>jej larvy vyciciavajú výhonky ovocných stromov.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22860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22828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BlokTextu 5"/>
          <p:cNvSpPr txBox="1">
            <a:spLocks noChangeArrowheads="1"/>
          </p:cNvSpPr>
          <p:nvPr/>
        </p:nvSpPr>
        <p:spPr bwMode="auto">
          <a:xfrm>
            <a:off x="4500563" y="1785938"/>
            <a:ext cx="4643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u="sng">
                <a:solidFill>
                  <a:srgbClr val="FF0000"/>
                </a:solidFill>
              </a:rPr>
              <a:t>Ml</a:t>
            </a:r>
            <a:r>
              <a:rPr lang="pl-PL" sz="2800" b="1">
                <a:solidFill>
                  <a:srgbClr val="FF0000"/>
                </a:solidFill>
              </a:rPr>
              <a:t>y</a:t>
            </a:r>
            <a:r>
              <a:rPr lang="pl-PL" sz="2800" b="1" u="sng">
                <a:solidFill>
                  <a:srgbClr val="FF0000"/>
                </a:solidFill>
              </a:rPr>
              <a:t>nárik kapustový </a:t>
            </a:r>
          </a:p>
          <a:p>
            <a:r>
              <a:rPr lang="pl-PL" sz="2800" b="1"/>
              <a:t>– </a:t>
            </a:r>
            <a:r>
              <a:rPr lang="pl-PL" sz="2800"/>
              <a:t>larva  sa živí listami kapusty</a:t>
            </a:r>
            <a:r>
              <a:rPr lang="sk-SK" sz="2800"/>
              <a:t>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8" y="4811713"/>
            <a:ext cx="2286000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9363" y="4857750"/>
            <a:ext cx="28146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1" name="BlokTextu 10"/>
          <p:cNvSpPr txBox="1">
            <a:spLocks noChangeArrowheads="1"/>
          </p:cNvSpPr>
          <p:nvPr/>
        </p:nvSpPr>
        <p:spPr bwMode="auto">
          <a:xfrm>
            <a:off x="4000500" y="3786188"/>
            <a:ext cx="5143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sk-SK" sz="2800" b="1" u="sng">
                <a:solidFill>
                  <a:srgbClr val="FF0000"/>
                </a:solidFill>
              </a:rPr>
              <a:t>Obaľovač jablčný </a:t>
            </a:r>
          </a:p>
          <a:p>
            <a:pPr algn="r"/>
            <a:r>
              <a:rPr lang="sk-SK" sz="2800"/>
              <a:t>– kladie vajíčka do kvetov jabloní.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>
            <a:spLocks noChangeArrowheads="1"/>
          </p:cNvSpPr>
          <p:nvPr/>
        </p:nvSpPr>
        <p:spPr bwMode="auto">
          <a:xfrm>
            <a:off x="0" y="0"/>
            <a:ext cx="57864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800" b="1" u="sng" dirty="0">
                <a:solidFill>
                  <a:srgbClr val="FF0000"/>
                </a:solidFill>
              </a:rPr>
              <a:t>Osa útočná </a:t>
            </a:r>
          </a:p>
          <a:p>
            <a:endParaRPr lang="sk-SK" sz="1400" b="1" u="sng" dirty="0">
              <a:solidFill>
                <a:srgbClr val="FF0000"/>
              </a:solidFill>
            </a:endParaRPr>
          </a:p>
          <a:p>
            <a:r>
              <a:rPr lang="sk-SK" sz="3600" dirty="0"/>
              <a:t>- živia sa nektárom a ovocím, </a:t>
            </a:r>
          </a:p>
          <a:p>
            <a:r>
              <a:rPr lang="sk-SK" sz="3600" dirty="0"/>
              <a:t>- larvy kŕmia </a:t>
            </a:r>
            <a:r>
              <a:rPr lang="pl-PL" sz="3600" dirty="0"/>
              <a:t>húsenicami, muchami, malým hmyzom...</a:t>
            </a:r>
            <a:endParaRPr lang="sk-SK" sz="36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928938"/>
            <a:ext cx="36623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285750"/>
            <a:ext cx="30797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53722">
            <a:off x="4697413" y="3262313"/>
            <a:ext cx="39798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 idx="4294967295"/>
          </p:nvPr>
        </p:nvSpPr>
        <p:spPr>
          <a:xfrm>
            <a:off x="142875" y="285750"/>
            <a:ext cx="8715375" cy="1071563"/>
          </a:xfrm>
        </p:spPr>
        <p:txBody>
          <a:bodyPr/>
          <a:lstStyle/>
          <a:p>
            <a:pPr algn="l"/>
            <a:r>
              <a:rPr lang="sk-SK" sz="2800" smtClean="0"/>
              <a:t>- </a:t>
            </a:r>
            <a:r>
              <a:rPr lang="sk-SK" sz="3600" smtClean="0"/>
              <a:t>množstvo nežiaduceho hmyzu výrazne regulujú </a:t>
            </a:r>
            <a:r>
              <a:rPr lang="sk-SK" sz="3600" b="1" smtClean="0"/>
              <a:t>vtáky.</a:t>
            </a:r>
            <a:endParaRPr lang="sk-SK" sz="3600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214438"/>
            <a:ext cx="377031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571625"/>
            <a:ext cx="367823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0461">
            <a:off x="4808538" y="4017963"/>
            <a:ext cx="3252787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143375"/>
            <a:ext cx="3938587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85750"/>
            <a:ext cx="3119438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7172" name="Obdĺžnik 4"/>
          <p:cNvSpPr>
            <a:spLocks noChangeArrowheads="1"/>
          </p:cNvSpPr>
          <p:nvPr/>
        </p:nvSpPr>
        <p:spPr bwMode="auto">
          <a:xfrm>
            <a:off x="0" y="285750"/>
            <a:ext cx="6072188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5400" b="1" u="sng">
                <a:solidFill>
                  <a:srgbClr val="FF0000"/>
                </a:solidFill>
              </a:rPr>
              <a:t>Vrabec domový</a:t>
            </a:r>
          </a:p>
          <a:p>
            <a:endParaRPr lang="sk-SK" sz="2800"/>
          </a:p>
          <a:p>
            <a:pPr>
              <a:buFontTx/>
              <a:buChar char="-"/>
            </a:pPr>
            <a:r>
              <a:rPr lang="sk-SK" sz="3600"/>
              <a:t> živí sa semenami rastlín,   </a:t>
            </a:r>
          </a:p>
          <a:p>
            <a:r>
              <a:rPr lang="sk-SK" sz="3600"/>
              <a:t>  púčikmi, hmyzom, pavúkmi  </a:t>
            </a:r>
          </a:p>
          <a:p>
            <a:r>
              <a:rPr lang="sk-SK" sz="3600"/>
              <a:t>  a červami, </a:t>
            </a:r>
          </a:p>
          <a:p>
            <a:pPr>
              <a:buFontTx/>
              <a:buChar char="-"/>
            </a:pPr>
            <a:r>
              <a:rPr lang="sk-SK" sz="3600"/>
              <a:t> je to </a:t>
            </a:r>
            <a:r>
              <a:rPr lang="sk-SK" sz="3600" b="1"/>
              <a:t>stály</a:t>
            </a:r>
            <a:r>
              <a:rPr lang="sk-SK" sz="3600"/>
              <a:t> vták – nesťahuje sa.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8172">
            <a:off x="5434013" y="4032250"/>
            <a:ext cx="3324225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0"/>
            <a:ext cx="314325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" name="BlokTextu 2"/>
          <p:cNvSpPr txBox="1">
            <a:spLocks noChangeArrowheads="1"/>
          </p:cNvSpPr>
          <p:nvPr/>
        </p:nvSpPr>
        <p:spPr bwMode="auto">
          <a:xfrm>
            <a:off x="285750" y="357188"/>
            <a:ext cx="5572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 u="sng"/>
              <a:t> </a:t>
            </a:r>
            <a:r>
              <a:rPr lang="sk-SK" sz="4800" b="1" u="sng">
                <a:solidFill>
                  <a:srgbClr val="FF0000"/>
                </a:solidFill>
              </a:rPr>
              <a:t>Škorec obyčajný </a:t>
            </a:r>
          </a:p>
          <a:p>
            <a:endParaRPr lang="sk-SK" b="1"/>
          </a:p>
          <a:p>
            <a:r>
              <a:rPr lang="sk-SK" sz="3600"/>
              <a:t>- živí sa hmyzom, semenami, čerešňami a hroznom.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786063"/>
            <a:ext cx="3929062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3714750"/>
            <a:ext cx="45561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3429000"/>
            <a:ext cx="40719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4800" b="1" u="sng">
                <a:solidFill>
                  <a:srgbClr val="CC3300"/>
                </a:solidFill>
              </a:rPr>
              <a:t>Holub domáci</a:t>
            </a:r>
          </a:p>
        </p:txBody>
      </p:sp>
      <p:pic>
        <p:nvPicPr>
          <p:cNvPr id="4" name="Picture 7" descr="hrdlič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900" y="0"/>
            <a:ext cx="48641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357688" y="3429000"/>
            <a:ext cx="47863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4400" b="1" u="sng">
                <a:solidFill>
                  <a:srgbClr val="CC3300"/>
                </a:solidFill>
              </a:rPr>
              <a:t>Hrdlička záhradná</a:t>
            </a:r>
          </a:p>
        </p:txBody>
      </p:sp>
      <p:sp>
        <p:nvSpPr>
          <p:cNvPr id="10" name="BlokTextu 9"/>
          <p:cNvSpPr txBox="1">
            <a:spLocks noChangeArrowheads="1"/>
          </p:cNvSpPr>
          <p:nvPr/>
        </p:nvSpPr>
        <p:spPr bwMode="auto">
          <a:xfrm>
            <a:off x="0" y="4714875"/>
            <a:ext cx="89296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sk-SK" sz="3200"/>
              <a:t> žijú na námestiach a strechách domov v mestách,</a:t>
            </a:r>
          </a:p>
          <a:p>
            <a:r>
              <a:rPr lang="sk-SK" sz="3200"/>
              <a:t> </a:t>
            </a:r>
          </a:p>
          <a:p>
            <a:pPr>
              <a:buFontTx/>
              <a:buChar char="-"/>
            </a:pPr>
            <a:r>
              <a:rPr lang="sk-SK" sz="3200"/>
              <a:t> živia sa najmä semenami burín, slnečnice, obilnín.</a:t>
            </a: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0005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785813" y="1928813"/>
            <a:ext cx="7429500" cy="27860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sk-SK" sz="8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Uhádni kto som </a:t>
            </a:r>
            <a:r>
              <a:rPr lang="sk-SK" sz="8000" b="1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endParaRPr lang="sk-SK" sz="8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147</Words>
  <Application>Microsoft Office PowerPoint</Application>
  <PresentationFormat>Prezentácia na obrazovke (4:3)</PresentationFormat>
  <Paragraphs>29</Paragraphs>
  <Slides>17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2" baseType="lpstr">
      <vt:lpstr>Calibri</vt:lpstr>
      <vt:lpstr>Comic Sans MS</vt:lpstr>
      <vt:lpstr>Times New Roman</vt:lpstr>
      <vt:lpstr>Wingdings</vt:lpstr>
      <vt:lpstr>Default Design</vt:lpstr>
      <vt:lpstr>Živočíchy v okolí ľudských sídel</vt:lpstr>
      <vt:lpstr>- v záhradách, sadoch sa nachádza najmä hmyz a vtáky.</vt:lpstr>
      <vt:lpstr>Prezentácia programu PowerPoint</vt:lpstr>
      <vt:lpstr>Prezentácia programu PowerPoint</vt:lpstr>
      <vt:lpstr>- množstvo nežiaduceho hmyzu výrazne regulujú vtáky.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Uzivatel</cp:lastModifiedBy>
  <cp:revision>87</cp:revision>
  <dcterms:created xsi:type="dcterms:W3CDTF">1601-01-01T00:00:00Z</dcterms:created>
  <dcterms:modified xsi:type="dcterms:W3CDTF">2021-12-14T07:39:00Z</dcterms:modified>
</cp:coreProperties>
</file>