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4" r:id="rId9"/>
    <p:sldId id="262" r:id="rId10"/>
    <p:sldId id="268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9E0000"/>
    <a:srgbClr val="920000"/>
    <a:srgbClr val="8E0000"/>
    <a:srgbClr val="8A0000"/>
    <a:srgbClr val="A80000"/>
    <a:srgbClr val="9A0000"/>
    <a:srgbClr val="8F8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59A-6E53-4C18-8624-3A7D53966A1C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75000">
              <a:srgbClr val="8F8C7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7559A-6E53-4C18-8624-3A7D53966A1C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EF0A3-05EF-46DD-80F3-D15BF3EAE0C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142997" y="-1142998"/>
            <a:ext cx="6858002" cy="914399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2071702"/>
          </a:xfrm>
          <a:gradFill flip="none" rotWithShape="1">
            <a:gsLst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sk-SK" sz="7200" b="1" i="1" dirty="0" err="1" smtClean="0">
                <a:ln w="57150"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Alkány</a:t>
            </a:r>
            <a:r>
              <a:rPr lang="sk-SK" sz="7200" b="1" i="1" dirty="0" smtClean="0">
                <a:ln w="57150"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a </a:t>
            </a:r>
            <a:r>
              <a:rPr lang="sk-SK" sz="7200" b="1" i="1" dirty="0" err="1" smtClean="0">
                <a:ln w="57150"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cykloalkány</a:t>
            </a:r>
            <a:r>
              <a:rPr lang="sk-SK" sz="8000" b="1" i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endParaRPr lang="sk-SK" sz="8000" b="1" i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8" name="Obrázek 7" descr="dym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3768332"/>
            <a:ext cx="2428892" cy="2732502"/>
          </a:xfrm>
          <a:prstGeom prst="rect">
            <a:avLst/>
          </a:prstGeom>
        </p:spPr>
      </p:pic>
      <p:pic>
        <p:nvPicPr>
          <p:cNvPr id="12" name="Obrázek 11" descr="v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8787" y="3000372"/>
            <a:ext cx="5034652" cy="3524256"/>
          </a:xfrm>
          <a:prstGeom prst="rect">
            <a:avLst/>
          </a:prstGeom>
        </p:spPr>
      </p:pic>
      <p:pic>
        <p:nvPicPr>
          <p:cNvPr id="11" name="Obrázek 10" descr="plamen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14546" y="4500570"/>
            <a:ext cx="1837944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Skupenstvo </a:t>
            </a:r>
            <a:r>
              <a:rPr lang="sk-SK" dirty="0" err="1" smtClean="0">
                <a:solidFill>
                  <a:srgbClr val="0070C0"/>
                </a:solidFill>
              </a:rPr>
              <a:t>alkánov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9512" y="1272068"/>
            <a:ext cx="8579296" cy="5325284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Prvé 4 </a:t>
            </a:r>
            <a:r>
              <a:rPr lang="sk-SK" dirty="0" err="1" smtClean="0"/>
              <a:t>alkány</a:t>
            </a:r>
            <a:r>
              <a:rPr lang="sk-SK" dirty="0" smtClean="0"/>
              <a:t> s počtom atómov uhlíka </a:t>
            </a:r>
            <a:r>
              <a:rPr lang="sk-SK" dirty="0" smtClean="0">
                <a:solidFill>
                  <a:srgbClr val="FF0000"/>
                </a:solidFill>
              </a:rPr>
              <a:t>1 C až 4 C </a:t>
            </a:r>
            <a:r>
              <a:rPr lang="sk-SK" dirty="0" smtClean="0"/>
              <a:t>(metán, etán, propán, bután) sú plynné, horia dokonale - bez vzniku dymu a popolčeka</a:t>
            </a:r>
          </a:p>
          <a:p>
            <a:r>
              <a:rPr lang="sk-SK" dirty="0" err="1" smtClean="0"/>
              <a:t>Alkány</a:t>
            </a:r>
            <a:r>
              <a:rPr lang="sk-SK" dirty="0" smtClean="0"/>
              <a:t> s </a:t>
            </a:r>
            <a:r>
              <a:rPr lang="sk-SK" dirty="0" smtClean="0">
                <a:solidFill>
                  <a:srgbClr val="FF0000"/>
                </a:solidFill>
              </a:rPr>
              <a:t>5 C až 16 C </a:t>
            </a:r>
            <a:r>
              <a:rPr lang="sk-SK" dirty="0" smtClean="0"/>
              <a:t>sú kvapalné, pri ich horení vzniká dym</a:t>
            </a:r>
          </a:p>
          <a:p>
            <a:r>
              <a:rPr lang="sk-SK" dirty="0" err="1" smtClean="0"/>
              <a:t>Alkány</a:t>
            </a:r>
            <a:r>
              <a:rPr lang="sk-SK" dirty="0" smtClean="0"/>
              <a:t> s </a:t>
            </a:r>
            <a:r>
              <a:rPr lang="sk-SK" dirty="0" smtClean="0">
                <a:solidFill>
                  <a:srgbClr val="FF0000"/>
                </a:solidFill>
              </a:rPr>
              <a:t>17 a viac C </a:t>
            </a:r>
            <a:r>
              <a:rPr lang="sk-SK" dirty="0" smtClean="0"/>
              <a:t>sú pevné, pri ich horení vzniká dym aj popolček</a:t>
            </a:r>
          </a:p>
          <a:p>
            <a:endParaRPr lang="sk-SK" dirty="0"/>
          </a:p>
          <a:p>
            <a:r>
              <a:rPr lang="sk-SK" dirty="0" smtClean="0"/>
              <a:t>Všeobecný vzorec </a:t>
            </a:r>
            <a:r>
              <a:rPr lang="sk-SK" dirty="0" err="1" smtClean="0"/>
              <a:t>alkánov</a:t>
            </a:r>
            <a:r>
              <a:rPr lang="sk-SK" dirty="0" smtClean="0"/>
              <a:t> je </a:t>
            </a:r>
            <a:r>
              <a:rPr lang="sk-SK" dirty="0" smtClean="0">
                <a:solidFill>
                  <a:srgbClr val="7030A0"/>
                </a:solidFill>
              </a:rPr>
              <a:t>C</a:t>
            </a:r>
            <a:r>
              <a:rPr lang="sk-SK" baseline="-25000" dirty="0" smtClean="0">
                <a:solidFill>
                  <a:srgbClr val="7030A0"/>
                </a:solidFill>
              </a:rPr>
              <a:t>n</a:t>
            </a:r>
            <a:r>
              <a:rPr lang="sk-SK" dirty="0" smtClean="0">
                <a:solidFill>
                  <a:srgbClr val="7030A0"/>
                </a:solidFill>
              </a:rPr>
              <a:t>H</a:t>
            </a:r>
            <a:r>
              <a:rPr lang="sk-SK" baseline="-25000" dirty="0" smtClean="0">
                <a:solidFill>
                  <a:srgbClr val="7030A0"/>
                </a:solidFill>
              </a:rPr>
              <a:t>2n+2</a:t>
            </a:r>
          </a:p>
          <a:p>
            <a:pPr marL="0" indent="0">
              <a:buNone/>
            </a:pPr>
            <a:r>
              <a:rPr lang="sk-SK" dirty="0" smtClean="0"/>
              <a:t>	Napr. 50. </a:t>
            </a:r>
            <a:r>
              <a:rPr lang="sk-SK" dirty="0" err="1" smtClean="0"/>
              <a:t>alkán</a:t>
            </a:r>
            <a:r>
              <a:rPr lang="sk-SK" dirty="0" smtClean="0"/>
              <a:t> má vzorec C</a:t>
            </a:r>
            <a:r>
              <a:rPr lang="sk-SK" baseline="-25000" dirty="0" smtClean="0"/>
              <a:t>50</a:t>
            </a:r>
            <a:r>
              <a:rPr lang="sk-SK" dirty="0" smtClean="0"/>
              <a:t>H</a:t>
            </a:r>
            <a:r>
              <a:rPr lang="sk-SK" baseline="-25000" dirty="0" smtClean="0"/>
              <a:t>102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986596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Cykloalkány</a:t>
            </a: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</a:t>
            </a:r>
            <a:endParaRPr lang="sk-SK" b="1" i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Sú to uhľovodíky, ktoré majú v molekule jednoduché väzby  C – C a majú uzavretý reťazec.</a:t>
            </a:r>
          </a:p>
          <a:p>
            <a:pPr>
              <a:buNone/>
            </a:pPr>
            <a:endParaRPr lang="sk-SK" b="1" i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</a:t>
            </a:r>
            <a:r>
              <a:rPr lang="sk-SK" sz="2800" b="1" i="1" dirty="0" err="1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Cyklohexán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  C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6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12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</a:t>
            </a:r>
            <a:endParaRPr lang="sk-SK" sz="2800" b="1" i="1" dirty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</p:txBody>
      </p:sp>
      <p:pic>
        <p:nvPicPr>
          <p:cNvPr id="4" name="Obrázek 3" descr="cykloalka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857760"/>
            <a:ext cx="1139230" cy="1684080"/>
          </a:xfrm>
          <a:prstGeom prst="rect">
            <a:avLst/>
          </a:prstGeom>
        </p:spPr>
      </p:pic>
      <p:pic>
        <p:nvPicPr>
          <p:cNvPr id="6" name="Obrázek 5" descr="cyklohex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4857760"/>
            <a:ext cx="2753158" cy="1657661"/>
          </a:xfrm>
          <a:prstGeom prst="rect">
            <a:avLst/>
          </a:prstGeom>
        </p:spPr>
      </p:pic>
      <p:pic>
        <p:nvPicPr>
          <p:cNvPr id="7" name="Obrázek 6" descr="cyklohexan 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86446" y="3571876"/>
            <a:ext cx="2986090" cy="1990727"/>
          </a:xfrm>
          <a:prstGeom prst="rect">
            <a:avLst/>
          </a:prstGeom>
        </p:spPr>
      </p:pic>
      <p:sp>
        <p:nvSpPr>
          <p:cNvPr id="8" name="Slunce 7">
            <a:hlinkClick r:id="" action="ppaction://hlinkshowjump?jump=previousslide"/>
          </p:cNvPr>
          <p:cNvSpPr/>
          <p:nvPr/>
        </p:nvSpPr>
        <p:spPr>
          <a:xfrm>
            <a:off x="8229600" y="5943600"/>
            <a:ext cx="914400" cy="914400"/>
          </a:xfrm>
          <a:prstGeom prst="sun">
            <a:avLst/>
          </a:prstGeom>
          <a:solidFill>
            <a:srgbClr val="9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Cyklohexán</a:t>
            </a: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</a:t>
            </a:r>
            <a:endParaRPr lang="sk-SK" b="1" i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nachádza sa v rope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je to horľavá kvapalina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používa sa ako rozpúšťadlo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na výrobu plastov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zlúčeniny </a:t>
            </a:r>
            <a:r>
              <a:rPr lang="sk-SK" i="1" dirty="0" err="1" smtClean="0">
                <a:latin typeface="Century Gothic" pitchFamily="34" charset="0"/>
              </a:rPr>
              <a:t>cyklohexánu</a:t>
            </a:r>
            <a:r>
              <a:rPr lang="sk-SK" i="1" dirty="0" smtClean="0">
                <a:latin typeface="Century Gothic" pitchFamily="34" charset="0"/>
              </a:rPr>
              <a:t> sú vonné látky </a:t>
            </a:r>
          </a:p>
          <a:p>
            <a:pPr>
              <a:buNone/>
            </a:pPr>
            <a:r>
              <a:rPr lang="sk-SK" i="1" dirty="0" smtClean="0">
                <a:latin typeface="Century Gothic" pitchFamily="34" charset="0"/>
              </a:rPr>
              <a:t>   v kvetoch a plodoch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využíva sa v potravinárstve, kozmetike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na výrobu liečiv</a:t>
            </a:r>
            <a:endParaRPr lang="sk-SK" i="1" dirty="0">
              <a:latin typeface="Century Gothic" pitchFamily="34" charset="0"/>
            </a:endParaRPr>
          </a:p>
        </p:txBody>
      </p:sp>
      <p:pic>
        <p:nvPicPr>
          <p:cNvPr id="4" name="Obrázek 3" descr="drin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214422"/>
            <a:ext cx="2350667" cy="2455658"/>
          </a:xfrm>
          <a:prstGeom prst="rect">
            <a:avLst/>
          </a:prstGeom>
        </p:spPr>
      </p:pic>
      <p:sp>
        <p:nvSpPr>
          <p:cNvPr id="5" name="Slunce 4">
            <a:hlinkClick r:id="" action="ppaction://hlinkshowjump?jump=previousslide"/>
          </p:cNvPr>
          <p:cNvSpPr/>
          <p:nvPr/>
        </p:nvSpPr>
        <p:spPr>
          <a:xfrm>
            <a:off x="8229600" y="5943600"/>
            <a:ext cx="914400" cy="914400"/>
          </a:xfrm>
          <a:prstGeom prst="sun">
            <a:avLst/>
          </a:prstGeom>
          <a:solidFill>
            <a:srgbClr val="96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Ďakujem za pozornosť</a:t>
            </a:r>
            <a:endParaRPr lang="sk-SK" b="1" i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None/>
            </a:pPr>
            <a:endParaRPr lang="sk-SK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endParaRPr lang="sk-SK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r>
              <a:rPr lang="sk-SK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Mariana </a:t>
            </a:r>
            <a:r>
              <a:rPr lang="sk-SK" i="1" dirty="0" err="1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Pavelčáková</a:t>
            </a:r>
            <a:endParaRPr lang="sk-SK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r>
              <a:rPr lang="sk-SK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ZŠ Belehradská 21</a:t>
            </a:r>
          </a:p>
          <a:p>
            <a:pPr>
              <a:buNone/>
            </a:pPr>
            <a:endParaRPr lang="sk-SK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r>
              <a:rPr lang="sk-SK" sz="2400" i="1" dirty="0" smtClean="0">
                <a:latin typeface="Century Gothic" pitchFamily="34" charset="0"/>
              </a:rPr>
              <a:t>Zdroje: </a:t>
            </a:r>
            <a:r>
              <a:rPr lang="sk-SK" sz="2400" i="1" dirty="0" err="1" smtClean="0">
                <a:latin typeface="Century Gothic" pitchFamily="34" charset="0"/>
              </a:rPr>
              <a:t>E.Adamkovič,J.Šimeková</a:t>
            </a:r>
            <a:r>
              <a:rPr lang="sk-SK" sz="2400" i="1" dirty="0" smtClean="0">
                <a:latin typeface="Century Gothic" pitchFamily="34" charset="0"/>
              </a:rPr>
              <a:t>: Chémia 9</a:t>
            </a:r>
          </a:p>
          <a:p>
            <a:pPr>
              <a:buNone/>
            </a:pPr>
            <a:r>
              <a:rPr lang="sk-SK" sz="2400" i="1" dirty="0" smtClean="0">
                <a:latin typeface="Century Gothic" pitchFamily="34" charset="0"/>
              </a:rPr>
              <a:t>             </a:t>
            </a:r>
            <a:r>
              <a:rPr lang="sk-SK" sz="2400" i="1" dirty="0" err="1" smtClean="0">
                <a:latin typeface="Century Gothic" pitchFamily="34" charset="0"/>
              </a:rPr>
              <a:t>www.google.sk</a:t>
            </a:r>
            <a:endParaRPr lang="sk-SK" sz="2400" i="1" dirty="0">
              <a:latin typeface="Century Gothic" pitchFamily="34" charset="0"/>
            </a:endParaRPr>
          </a:p>
        </p:txBody>
      </p:sp>
      <p:pic>
        <p:nvPicPr>
          <p:cNvPr id="4" name="Obrázek 3" descr="kvet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1857364"/>
            <a:ext cx="2524125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7300" b="1" i="1" dirty="0" err="1" smtClean="0">
                <a:ln w="28575"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Alkány</a:t>
            </a:r>
            <a:r>
              <a:rPr lang="sk-SK" dirty="0" smtClean="0">
                <a:latin typeface="Century Gothic" pitchFamily="34" charset="0"/>
              </a:rPr>
              <a:t> </a:t>
            </a:r>
            <a:endParaRPr lang="sk-SK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sú to dvojprvkové zlúčeniny uhlíka a vodíka, ktoré obsahujú jednoduché väzby   C – C           a otvorený reťazec</a:t>
            </a:r>
          </a:p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 </a:t>
            </a: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1. </a:t>
            </a:r>
            <a:r>
              <a:rPr lang="sk-SK" sz="44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metán                          </a:t>
            </a:r>
            <a:r>
              <a:rPr lang="sk-SK" sz="2800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sk-SK" sz="2800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model</a:t>
            </a:r>
            <a:endParaRPr lang="sk-SK" sz="4400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r>
              <a:rPr lang="sk-SK" sz="48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   </a:t>
            </a:r>
            <a:r>
              <a:rPr lang="sk-SK" sz="4800" b="1" i="1" dirty="0" smtClean="0">
                <a:ln>
                  <a:solidFill>
                    <a:schemeClr val="tx1"/>
                  </a:solidFill>
                </a:ln>
              </a:rPr>
              <a:t>CH</a:t>
            </a:r>
            <a:r>
              <a:rPr lang="sk-SK" sz="4800" b="1" i="1" baseline="-25000" dirty="0" smtClean="0">
                <a:ln>
                  <a:solidFill>
                    <a:schemeClr val="tx1"/>
                  </a:solidFill>
                </a:ln>
              </a:rPr>
              <a:t>4</a:t>
            </a:r>
          </a:p>
          <a:p>
            <a:pPr>
              <a:buNone/>
            </a:pPr>
            <a:r>
              <a:rPr lang="sk-SK" sz="4000" i="1" baseline="-25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sk-SK" sz="4000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vzorec</a:t>
            </a:r>
          </a:p>
          <a:p>
            <a:pPr>
              <a:buNone/>
            </a:pPr>
            <a:r>
              <a:rPr lang="sk-SK" sz="4000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</a:t>
            </a:r>
            <a:r>
              <a:rPr lang="sk-SK" sz="4000" i="1" baseline="-250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molekulový </a:t>
            </a:r>
            <a:r>
              <a:rPr lang="sk-SK" sz="4000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</a:t>
            </a:r>
            <a:r>
              <a:rPr lang="sk-SK" sz="4000" i="1" baseline="-250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štruktúrny</a:t>
            </a:r>
            <a:endParaRPr lang="sk-SK" sz="4000" i="1" dirty="0" smtClean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Century Gothic" pitchFamily="34" charset="0"/>
            </a:endParaRPr>
          </a:p>
        </p:txBody>
      </p:sp>
      <p:pic>
        <p:nvPicPr>
          <p:cNvPr id="4" name="Obrázek 3" descr="metan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3929062"/>
            <a:ext cx="2928938" cy="2928938"/>
          </a:xfrm>
          <a:prstGeom prst="rect">
            <a:avLst/>
          </a:prstGeom>
        </p:spPr>
      </p:pic>
      <p:pic>
        <p:nvPicPr>
          <p:cNvPr id="5" name="Obrázek 4" descr="methane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05674" y="3914069"/>
            <a:ext cx="1289446" cy="1357312"/>
          </a:xfrm>
          <a:prstGeom prst="rect">
            <a:avLst/>
          </a:prstGeom>
        </p:spPr>
      </p:pic>
      <p:pic>
        <p:nvPicPr>
          <p:cNvPr id="6" name="Obrázek 5" descr="metan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71934" y="3571876"/>
            <a:ext cx="1714502" cy="1714502"/>
          </a:xfrm>
          <a:prstGeom prst="rect">
            <a:avLst/>
          </a:prstGeom>
        </p:spPr>
      </p:pic>
      <p:sp>
        <p:nvSpPr>
          <p:cNvPr id="7" name="Slunce 6">
            <a:hlinkClick r:id="" action="ppaction://hlinkshowjump?jump=previousslide"/>
          </p:cNvPr>
          <p:cNvSpPr/>
          <p:nvPr/>
        </p:nvSpPr>
        <p:spPr>
          <a:xfrm>
            <a:off x="8229600" y="5943600"/>
            <a:ext cx="914400" cy="914400"/>
          </a:xfrm>
          <a:prstGeom prst="sun">
            <a:avLst/>
          </a:prstGeom>
          <a:solidFill>
            <a:srgbClr val="9A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Výskyt a vznik metánu: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tvorí hlavnú zložku zemného plynu (až 95%)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vzniká pri hnití organických látok bez prístupu vzduchu (močiare, skládky odpadu)</a:t>
            </a:r>
          </a:p>
          <a:p>
            <a:pPr>
              <a:buNone/>
            </a:pPr>
            <a:r>
              <a:rPr lang="sk-SK" sz="28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Bioplyn: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obsahuje 60% metánu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je to črevný plyn bylinožravcov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možno ho vyrobiť pôsobením baktérií 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je výbušný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je ťažší ako vzduch</a:t>
            </a:r>
          </a:p>
          <a:p>
            <a:pPr>
              <a:buFont typeface="Wingdings" pitchFamily="2" charset="2"/>
              <a:buChar char="Ø"/>
            </a:pPr>
            <a:endParaRPr lang="sk-SK" sz="2800" i="1" dirty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</p:txBody>
      </p:sp>
      <p:pic>
        <p:nvPicPr>
          <p:cNvPr id="6" name="Obrázek 5" descr="mociar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3693" y="4643446"/>
            <a:ext cx="3548059" cy="1995783"/>
          </a:xfrm>
          <a:prstGeom prst="rect">
            <a:avLst/>
          </a:prstGeom>
        </p:spPr>
      </p:pic>
      <p:sp>
        <p:nvSpPr>
          <p:cNvPr id="7" name="Slunce 6">
            <a:hlinkClick r:id="" action="ppaction://hlinkshowjump?jump=previousslide"/>
          </p:cNvPr>
          <p:cNvSpPr/>
          <p:nvPr/>
        </p:nvSpPr>
        <p:spPr>
          <a:xfrm>
            <a:off x="0" y="5943600"/>
            <a:ext cx="914400" cy="914400"/>
          </a:xfrm>
          <a:prstGeom prst="sun">
            <a:avLst/>
          </a:prstGeom>
          <a:solidFill>
            <a:srgbClr val="A8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sz="36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Vlastnosti metánu: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 bezfarebný plyn, nezapácha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so vzdušným kyslíkom veľmi výbušný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s  kyslíkom horí na oxid uhličitý a vodu</a:t>
            </a:r>
          </a:p>
          <a:p>
            <a:pPr>
              <a:buNone/>
            </a:pPr>
            <a:endParaRPr lang="sk-SK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r>
              <a:rPr lang="sk-SK" sz="3800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</a:t>
            </a:r>
            <a:r>
              <a:rPr lang="sk-SK" sz="3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CH</a:t>
            </a:r>
            <a:r>
              <a:rPr lang="sk-SK" sz="3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4</a:t>
            </a:r>
            <a:r>
              <a:rPr lang="sk-SK" sz="3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+ 2 O</a:t>
            </a:r>
            <a:r>
              <a:rPr lang="sk-SK" sz="3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3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         CO</a:t>
            </a:r>
            <a:r>
              <a:rPr lang="sk-SK" sz="3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3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+  2 H</a:t>
            </a:r>
            <a:r>
              <a:rPr lang="sk-SK" sz="3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3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O</a:t>
            </a:r>
          </a:p>
          <a:p>
            <a:pPr>
              <a:buNone/>
            </a:pPr>
            <a:endParaRPr lang="sk-SK" b="1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r>
              <a:rPr lang="sk-SK" sz="36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Použitie: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v domácnostiach na varenie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palivo</a:t>
            </a:r>
          </a:p>
          <a:p>
            <a:pPr>
              <a:buFont typeface="Wingdings" pitchFamily="2" charset="2"/>
              <a:buChar char="Ø"/>
            </a:pPr>
            <a:r>
              <a:rPr lang="sk-SK" i="1" dirty="0" smtClean="0">
                <a:latin typeface="Century Gothic" pitchFamily="34" charset="0"/>
              </a:rPr>
              <a:t>na výrobu H</a:t>
            </a:r>
            <a:r>
              <a:rPr lang="sk-SK" i="1" baseline="-25000" dirty="0" smtClean="0">
                <a:latin typeface="Century Gothic" pitchFamily="34" charset="0"/>
              </a:rPr>
              <a:t>2</a:t>
            </a:r>
            <a:r>
              <a:rPr lang="sk-SK" i="1" dirty="0" smtClean="0">
                <a:latin typeface="Century Gothic" pitchFamily="34" charset="0"/>
              </a:rPr>
              <a:t>,sadzí pre gumárenský priemysel, acetylénu</a:t>
            </a:r>
            <a:endParaRPr lang="sk-SK" i="1" dirty="0">
              <a:latin typeface="Century Gothic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3428992" y="3071810"/>
            <a:ext cx="1357322" cy="714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" name="Obrázek 4" descr="plamen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3500438"/>
            <a:ext cx="2373061" cy="1484797"/>
          </a:xfrm>
          <a:prstGeom prst="rect">
            <a:avLst/>
          </a:prstGeom>
        </p:spPr>
      </p:pic>
      <p:sp>
        <p:nvSpPr>
          <p:cNvPr id="6" name="Slunce 5">
            <a:hlinkClick r:id="" action="ppaction://hlinkshowjump?jump=previousslide"/>
          </p:cNvPr>
          <p:cNvSpPr/>
          <p:nvPr/>
        </p:nvSpPr>
        <p:spPr>
          <a:xfrm>
            <a:off x="8229600" y="5943600"/>
            <a:ext cx="914400" cy="914400"/>
          </a:xfrm>
          <a:prstGeom prst="sun">
            <a:avLst/>
          </a:prstGeom>
          <a:solidFill>
            <a:srgbClr val="8A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i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Molekulový  </a:t>
            </a: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vzorec – 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vyjadruje len počet a druh atómov,  napr.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             </a:t>
            </a:r>
          </a:p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					</a:t>
            </a:r>
            <a:r>
              <a:rPr lang="sk-SK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C</a:t>
            </a:r>
            <a:r>
              <a:rPr lang="sk-SK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H</a:t>
            </a:r>
            <a:r>
              <a:rPr lang="sk-SK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8</a:t>
            </a:r>
            <a:endParaRPr lang="sk-SK" i="1" dirty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štruktúrny vzorec- 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vyjadruje aj väzby C-C aj väzby C-H</a:t>
            </a:r>
            <a:r>
              <a:rPr lang="sk-SK" sz="2800" b="1" i="1" dirty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,  napr.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          </a:t>
            </a:r>
          </a:p>
          <a:p>
            <a:pPr>
              <a:buNone/>
            </a:pPr>
            <a:endParaRPr lang="sk-SK" b="1" i="1" dirty="0" smtClean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Century Gothic" pitchFamily="34" charset="0"/>
            </a:endParaRPr>
          </a:p>
          <a:p>
            <a:pPr>
              <a:buNone/>
            </a:pPr>
            <a:endParaRPr lang="sk-SK" b="1" i="1" dirty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Racionálny vzorec- 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vyjadruje len väzby C-C, nevidíme väzby C-H</a:t>
            </a:r>
            <a:r>
              <a:rPr lang="sk-SK" sz="2800" b="1" i="1" dirty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</a:t>
            </a:r>
            <a:r>
              <a:rPr lang="sk-SK" b="1" i="1" dirty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,  napr.</a:t>
            </a:r>
            <a:r>
              <a:rPr lang="sk-SK" b="1" i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 </a:t>
            </a:r>
          </a:p>
          <a:p>
            <a:pPr>
              <a:buNone/>
            </a:pPr>
            <a:r>
              <a:rPr lang="sk-SK" b="1" i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     </a:t>
            </a: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				</a:t>
            </a:r>
            <a:r>
              <a:rPr lang="sk-SK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CH</a:t>
            </a:r>
            <a:r>
              <a:rPr lang="sk-SK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</a:t>
            </a:r>
            <a:r>
              <a:rPr lang="sk-SK" i="1" dirty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– CH</a:t>
            </a:r>
            <a:r>
              <a:rPr lang="sk-SK" i="1" baseline="-25000" dirty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i="1" dirty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i="1" baseline="-25000" dirty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ek 4" descr="propan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284984"/>
            <a:ext cx="2664296" cy="1740673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447164" y="260648"/>
            <a:ext cx="869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7030A0"/>
                </a:solidFill>
              </a:rPr>
              <a:t>Každú organickú látku môžeme zapísať s tromi vzorcami:</a:t>
            </a:r>
            <a:endParaRPr lang="sk-SK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70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i="1" dirty="0" smtClean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Každý nasledujúci </a:t>
            </a:r>
            <a:r>
              <a:rPr lang="sk-SK" sz="3200" b="1" i="1" dirty="0" err="1" smtClean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alkán</a:t>
            </a:r>
            <a:r>
              <a:rPr lang="sk-SK" sz="3200" b="1" i="1" dirty="0" smtClean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obsahuje o jeden atóm C viac ako predchádzajúci.</a:t>
            </a:r>
            <a:endParaRPr lang="sk-SK" sz="3200" b="1" i="1" dirty="0">
              <a:ln w="19050"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takto dostaneme neohraničený rad </a:t>
            </a:r>
            <a:r>
              <a:rPr lang="sk-SK" sz="2800" i="1" dirty="0" err="1" smtClean="0">
                <a:latin typeface="Century Gothic" pitchFamily="34" charset="0"/>
              </a:rPr>
              <a:t>alkánov</a:t>
            </a:r>
            <a:endParaRPr lang="sk-SK" sz="2800" i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 </a:t>
            </a: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2. etán</a:t>
            </a:r>
            <a:endParaRPr lang="sk-SK" b="1" i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sk-SK" sz="2400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Molekulový               štruktúrny                  racionálny</a:t>
            </a:r>
          </a:p>
          <a:p>
            <a:pPr>
              <a:buNone/>
            </a:pPr>
            <a:r>
              <a:rPr lang="sk-SK" sz="2400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     vzorec                     </a:t>
            </a:r>
            <a:r>
              <a:rPr lang="sk-SK" sz="2400" b="1" i="1" dirty="0" err="1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vzorec</a:t>
            </a:r>
            <a:r>
              <a:rPr lang="sk-SK" sz="2400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                        </a:t>
            </a:r>
            <a:r>
              <a:rPr lang="sk-SK" sz="2400" b="1" i="1" dirty="0" err="1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entury Gothic" pitchFamily="34" charset="0"/>
              </a:rPr>
              <a:t>vzorec</a:t>
            </a:r>
            <a:endParaRPr lang="sk-SK" sz="2400" b="1" i="1" dirty="0" smtClean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Century Gothic" pitchFamily="34" charset="0"/>
            </a:endParaRPr>
          </a:p>
          <a:p>
            <a:pPr>
              <a:buNone/>
            </a:pPr>
            <a:endParaRPr lang="sk-SK" sz="2400" i="1" dirty="0" smtClean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C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6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                                     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</a:t>
            </a:r>
            <a:endParaRPr lang="sk-SK" sz="2800" b="1" i="1" dirty="0" smtClean="0">
              <a:latin typeface="Century Gothic" pitchFamily="34" charset="0"/>
            </a:endParaRPr>
          </a:p>
        </p:txBody>
      </p:sp>
      <p:pic>
        <p:nvPicPr>
          <p:cNvPr id="4" name="Obrázek 3" descr="etan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913231"/>
            <a:ext cx="3000397" cy="2267302"/>
          </a:xfrm>
          <a:prstGeom prst="rect">
            <a:avLst/>
          </a:prstGeom>
        </p:spPr>
      </p:pic>
      <p:pic>
        <p:nvPicPr>
          <p:cNvPr id="5" name="Obrázek 4" descr="etan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4643446"/>
            <a:ext cx="2500330" cy="1958482"/>
          </a:xfrm>
          <a:prstGeom prst="rect">
            <a:avLst/>
          </a:prstGeom>
        </p:spPr>
      </p:pic>
      <p:sp>
        <p:nvSpPr>
          <p:cNvPr id="6" name="Slunce 5">
            <a:hlinkClick r:id="" action="ppaction://hlinkshowjump?jump=previousslide"/>
          </p:cNvPr>
          <p:cNvSpPr/>
          <p:nvPr/>
        </p:nvSpPr>
        <p:spPr>
          <a:xfrm>
            <a:off x="8229600" y="5943600"/>
            <a:ext cx="914400" cy="914400"/>
          </a:xfrm>
          <a:prstGeom prst="sun">
            <a:avLst/>
          </a:prstGeom>
          <a:solidFill>
            <a:srgbClr val="8E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/>
          <a:lstStyle/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3. propán</a:t>
            </a:r>
            <a:endParaRPr lang="sk-SK" b="1" i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sk-SK" sz="2000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molekulový                       štruktúrny                             racionálny</a:t>
            </a:r>
          </a:p>
          <a:p>
            <a:pPr>
              <a:buNone/>
            </a:pPr>
            <a:r>
              <a:rPr lang="sk-SK" sz="2000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vzorec                           </a:t>
            </a:r>
            <a:r>
              <a:rPr lang="sk-SK" sz="2000" i="1" dirty="0" err="1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vzorec</a:t>
            </a:r>
            <a:r>
              <a:rPr lang="sk-SK" sz="2000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                            </a:t>
            </a:r>
            <a:r>
              <a:rPr lang="sk-SK" sz="2000" i="1" dirty="0" err="1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vzorec</a:t>
            </a:r>
            <a:endParaRPr lang="sk-SK" sz="2000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endParaRPr lang="sk-SK" sz="2000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C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8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                                 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</a:p>
          <a:p>
            <a:pPr>
              <a:buNone/>
            </a:pPr>
            <a:endParaRPr lang="sk-SK" sz="2800" b="1" i="1" baseline="-25000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endParaRPr lang="sk-SK" sz="2800" b="1" i="1" baseline="-25000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4. bután</a:t>
            </a:r>
            <a:endParaRPr lang="sk-SK" b="1" i="1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sk-SK" sz="2000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molekulový                 štruktúrny                                 racionálny</a:t>
            </a:r>
          </a:p>
          <a:p>
            <a:pPr>
              <a:buNone/>
            </a:pPr>
            <a:r>
              <a:rPr lang="sk-SK" sz="2000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vzorec                       </a:t>
            </a:r>
            <a:r>
              <a:rPr lang="sk-SK" sz="2000" i="1" dirty="0" err="1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vzorec</a:t>
            </a:r>
            <a:r>
              <a:rPr lang="sk-SK" sz="2000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                                 </a:t>
            </a:r>
            <a:r>
              <a:rPr lang="sk-SK" sz="2000" i="1" dirty="0" err="1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vzorec</a:t>
            </a:r>
            <a:endParaRPr lang="sk-SK" sz="2000" i="1" dirty="0" smtClean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  <a:p>
            <a:pPr>
              <a:buNone/>
            </a:pPr>
            <a:endParaRPr lang="sk-SK" sz="2800" b="1" i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sk-SK" sz="2800" b="1" i="1" dirty="0" smtClean="0">
                <a:latin typeface="Century Gothic" pitchFamily="34" charset="0"/>
              </a:rPr>
              <a:t>   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C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4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10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                          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endParaRPr lang="sk-SK" sz="2800" b="1" i="1" dirty="0">
              <a:ln>
                <a:solidFill>
                  <a:schemeClr val="tx1"/>
                </a:solidFill>
              </a:ln>
              <a:latin typeface="Century Gothic" pitchFamily="34" charset="0"/>
            </a:endParaRPr>
          </a:p>
        </p:txBody>
      </p:sp>
      <p:pic>
        <p:nvPicPr>
          <p:cNvPr id="5" name="Obrázek 4" descr="propan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000240"/>
            <a:ext cx="2186878" cy="1428760"/>
          </a:xfrm>
          <a:prstGeom prst="rect">
            <a:avLst/>
          </a:prstGeom>
        </p:spPr>
      </p:pic>
      <p:sp>
        <p:nvSpPr>
          <p:cNvPr id="10" name="Slunce 9">
            <a:hlinkClick r:id="" action="ppaction://hlinkshowjump?jump=previousslide"/>
          </p:cNvPr>
          <p:cNvSpPr/>
          <p:nvPr/>
        </p:nvSpPr>
        <p:spPr>
          <a:xfrm>
            <a:off x="8229600" y="5943600"/>
            <a:ext cx="914400" cy="914400"/>
          </a:xfrm>
          <a:prstGeom prst="sun">
            <a:avLst/>
          </a:prstGeom>
          <a:solidFill>
            <a:srgbClr val="92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5" name="Obrázek 14" descr="cukrik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3714752"/>
            <a:ext cx="3905250" cy="171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Vlastnosti a použitie propánu a butánu</a:t>
            </a:r>
            <a:endParaRPr lang="sk-SK" sz="3600" b="1" i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získavajú sa prevažne zo zemného plynu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plynné látky bez farby, nezapáchajú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zmes propánu a butánu je ťažšia ako vzduch (pri úniku sa nevyvetrá ľahko)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už pri nepatrnom úniku môže dôjsť                 k výbuchu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zmes sa používa ako palivo v domácnosti,   v laboratóriu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>
                <a:latin typeface="Century Gothic" pitchFamily="34" charset="0"/>
              </a:rPr>
              <a:t>palivo v automobiloch, </a:t>
            </a:r>
            <a:r>
              <a:rPr lang="sk-SK" sz="2800" i="1" dirty="0" err="1" smtClean="0">
                <a:latin typeface="Century Gothic" pitchFamily="34" charset="0"/>
              </a:rPr>
              <a:t>tzv.</a:t>
            </a:r>
            <a:r>
              <a:rPr lang="sk-SK" sz="2800" b="1" i="1" dirty="0" err="1" smtClean="0">
                <a:latin typeface="Century Gothic" pitchFamily="34" charset="0"/>
              </a:rPr>
              <a:t>autogas</a:t>
            </a:r>
            <a:endParaRPr lang="sk-SK" sz="2800" b="1" i="1" dirty="0">
              <a:latin typeface="Century Gothic" pitchFamily="34" charset="0"/>
            </a:endParaRPr>
          </a:p>
        </p:txBody>
      </p:sp>
      <p:pic>
        <p:nvPicPr>
          <p:cNvPr id="5" name="Obrázek 4" descr="sov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5072074"/>
            <a:ext cx="1504950" cy="1476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Ďalšie </a:t>
            </a:r>
            <a:r>
              <a:rPr lang="sk-SK" sz="3600" b="1" i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alkány</a:t>
            </a:r>
            <a:r>
              <a:rPr lang="sk-SK" sz="36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 tvoriace homologický rad</a:t>
            </a:r>
            <a:endParaRPr lang="sk-SK" sz="3600" b="1" i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800" i="1" dirty="0" smtClean="0">
                <a:latin typeface="Century Gothic" pitchFamily="34" charset="0"/>
              </a:rPr>
              <a:t>5. </a:t>
            </a:r>
            <a:r>
              <a:rPr lang="sk-SK" sz="2800" i="1" dirty="0" err="1" smtClean="0">
                <a:latin typeface="Century Gothic" pitchFamily="34" charset="0"/>
              </a:rPr>
              <a:t>pentán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 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-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 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</a:t>
            </a:r>
            <a:endParaRPr lang="sk-SK" sz="2800" i="1" dirty="0" smtClean="0">
              <a:latin typeface="Century Gothic" pitchFamily="34" charset="0"/>
            </a:endParaRPr>
          </a:p>
          <a:p>
            <a:pPr>
              <a:buNone/>
            </a:pPr>
            <a:endParaRPr lang="sk-SK" sz="2800" i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sk-SK" sz="2800" i="1" dirty="0" smtClean="0">
                <a:latin typeface="Century Gothic" pitchFamily="34" charset="0"/>
              </a:rPr>
              <a:t>6. </a:t>
            </a:r>
            <a:r>
              <a:rPr lang="sk-SK" sz="2800" i="1" dirty="0" err="1" smtClean="0">
                <a:latin typeface="Century Gothic" pitchFamily="34" charset="0"/>
              </a:rPr>
              <a:t>hexán</a:t>
            </a:r>
            <a:r>
              <a:rPr lang="sk-SK" sz="2800" i="1" dirty="0" smtClean="0">
                <a:latin typeface="Century Gothic" pitchFamily="34" charset="0"/>
              </a:rPr>
              <a:t>   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-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2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– CH</a:t>
            </a: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3</a:t>
            </a:r>
            <a:r>
              <a:rPr lang="sk-SK" sz="2800" b="1" i="1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</a:t>
            </a:r>
          </a:p>
          <a:p>
            <a:pPr>
              <a:buNone/>
            </a:pPr>
            <a:r>
              <a:rPr lang="sk-SK" sz="2800" b="1" i="1" baseline="-25000" dirty="0" smtClean="0">
                <a:ln>
                  <a:solidFill>
                    <a:schemeClr val="tx1"/>
                  </a:solidFill>
                </a:ln>
                <a:latin typeface="Century Gothic" pitchFamily="34" charset="0"/>
              </a:rPr>
              <a:t>  </a:t>
            </a:r>
            <a:endParaRPr lang="sk-SK" sz="2800" i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sk-SK" sz="2800" i="1" dirty="0" smtClean="0">
                <a:latin typeface="Century Gothic" pitchFamily="34" charset="0"/>
              </a:rPr>
              <a:t>7. </a:t>
            </a:r>
            <a:r>
              <a:rPr lang="sk-SK" sz="2800" i="1" dirty="0" err="1" smtClean="0">
                <a:latin typeface="Century Gothic" pitchFamily="34" charset="0"/>
              </a:rPr>
              <a:t>heptán</a:t>
            </a:r>
            <a:endParaRPr lang="sk-SK" sz="2800" i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sk-SK" sz="2800" i="1" dirty="0" smtClean="0">
                <a:latin typeface="Century Gothic" pitchFamily="34" charset="0"/>
              </a:rPr>
              <a:t>8. oktán</a:t>
            </a:r>
            <a:endParaRPr lang="sk-SK" sz="2800" i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sk-SK" sz="2800" i="1" dirty="0" smtClean="0">
                <a:latin typeface="Century Gothic" pitchFamily="34" charset="0"/>
              </a:rPr>
              <a:t>9. </a:t>
            </a:r>
            <a:r>
              <a:rPr lang="sk-SK" sz="2800" i="1" dirty="0" err="1" smtClean="0">
                <a:latin typeface="Century Gothic" pitchFamily="34" charset="0"/>
              </a:rPr>
              <a:t>nonán</a:t>
            </a:r>
            <a:endParaRPr lang="sk-SK" sz="2800" i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sk-SK" sz="2800" i="1" dirty="0" smtClean="0">
                <a:latin typeface="Century Gothic" pitchFamily="34" charset="0"/>
              </a:rPr>
              <a:t>10. </a:t>
            </a:r>
            <a:r>
              <a:rPr lang="sk-SK" sz="2800" i="1" dirty="0" err="1" smtClean="0">
                <a:latin typeface="Century Gothic" pitchFamily="34" charset="0"/>
              </a:rPr>
              <a:t>dekán</a:t>
            </a:r>
            <a:endParaRPr lang="sk-SK" sz="2800" i="1" dirty="0">
              <a:latin typeface="Century Gothic" pitchFamily="34" charset="0"/>
            </a:endParaRPr>
          </a:p>
        </p:txBody>
      </p:sp>
      <p:pic>
        <p:nvPicPr>
          <p:cNvPr id="4" name="Obrázek 3" descr="alká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273091">
            <a:off x="2000232" y="4347758"/>
            <a:ext cx="6834185" cy="1176747"/>
          </a:xfrm>
          <a:prstGeom prst="rect">
            <a:avLst/>
          </a:prstGeom>
        </p:spPr>
      </p:pic>
      <p:pic>
        <p:nvPicPr>
          <p:cNvPr id="6" name="Obrázek 5" descr="oktá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3573016"/>
            <a:ext cx="2527806" cy="1000132"/>
          </a:xfrm>
          <a:prstGeom prst="rect">
            <a:avLst/>
          </a:prstGeom>
        </p:spPr>
      </p:pic>
      <p:sp>
        <p:nvSpPr>
          <p:cNvPr id="7" name="Slunce 6">
            <a:hlinkClick r:id="" action="ppaction://hlinkshowjump?jump=previousslide"/>
          </p:cNvPr>
          <p:cNvSpPr/>
          <p:nvPr/>
        </p:nvSpPr>
        <p:spPr>
          <a:xfrm>
            <a:off x="8229600" y="5943600"/>
            <a:ext cx="914400" cy="914400"/>
          </a:xfrm>
          <a:prstGeom prst="sun">
            <a:avLst/>
          </a:prstGeom>
          <a:solidFill>
            <a:srgbClr val="96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514</Words>
  <Application>Microsoft Office PowerPoint</Application>
  <PresentationFormat>Prezentácia na obrazovke (4:3)</PresentationFormat>
  <Paragraphs>98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Motiv sady Office</vt:lpstr>
      <vt:lpstr>Alkány a cykloalkány </vt:lpstr>
      <vt:lpstr>Alkány </vt:lpstr>
      <vt:lpstr>Prezentácia programu PowerPoint</vt:lpstr>
      <vt:lpstr>Prezentácia programu PowerPoint</vt:lpstr>
      <vt:lpstr>Prezentácia programu PowerPoint</vt:lpstr>
      <vt:lpstr>Každý nasledujúci alkán obsahuje o jeden atóm C viac ako predchádzajúci.</vt:lpstr>
      <vt:lpstr>Prezentácia programu PowerPoint</vt:lpstr>
      <vt:lpstr>Vlastnosti a použitie propánu a butánu</vt:lpstr>
      <vt:lpstr>Ďalšie alkány tvoriace homologický rad</vt:lpstr>
      <vt:lpstr>Skupenstvo alkánov</vt:lpstr>
      <vt:lpstr>Cykloalkány </vt:lpstr>
      <vt:lpstr>Cyklohexán 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Kayzer</dc:creator>
  <cp:lastModifiedBy>Uzivatel</cp:lastModifiedBy>
  <cp:revision>77</cp:revision>
  <dcterms:created xsi:type="dcterms:W3CDTF">2008-12-12T17:35:14Z</dcterms:created>
  <dcterms:modified xsi:type="dcterms:W3CDTF">2020-12-07T10:20:26Z</dcterms:modified>
</cp:coreProperties>
</file>