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7" r:id="rId3"/>
    <p:sldId id="278" r:id="rId4"/>
    <p:sldId id="306" r:id="rId5"/>
    <p:sldId id="296" r:id="rId6"/>
    <p:sldId id="279" r:id="rId7"/>
    <p:sldId id="280" r:id="rId8"/>
    <p:sldId id="281" r:id="rId9"/>
    <p:sldId id="30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8" r:id="rId21"/>
    <p:sldId id="294" r:id="rId22"/>
    <p:sldId id="312" r:id="rId23"/>
    <p:sldId id="313" r:id="rId24"/>
    <p:sldId id="314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1" autoAdjust="0"/>
    <p:restoredTop sz="94660"/>
  </p:normalViewPr>
  <p:slideViewPr>
    <p:cSldViewPr>
      <p:cViewPr varScale="1">
        <p:scale>
          <a:sx n="82" d="100"/>
          <a:sy n="82" d="100"/>
        </p:scale>
        <p:origin x="153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42F1C-B302-42A5-AC31-C7A3CFF6B40D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5FB0C-95AA-47C3-8A34-5A96CD0A6AE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638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5FB0C-95AA-47C3-8A34-5A96CD0A6AE5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515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5FB0C-95AA-47C3-8A34-5A96CD0A6AE5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88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84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33A11-1048-46D4-8729-5F491098D2F9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A423E-76B8-4741-9A4C-896B943F645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hyperlink" Target="https://www.youtube.com/watch?v=88qmejAVJS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hyperlink" Target="https://www.youtube.com/watch?v=w0FjTys0u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krak&#243;w+i+karol+wojty&#322;a&amp;client=opera&amp;hs=QNK&amp;source=lnms&amp;tbm=isch&amp;biw=1320&amp;bih=627" TargetMode="External"/><Relationship Id="rId13" Type="http://schemas.openxmlformats.org/officeDocument/2006/relationships/hyperlink" Target="https://www.google.com/search?q=Student+Karol+Wojty&#322;a&amp;client=opera&amp;hs=8zl&amp;source=lnms&amp;tbm=isch&amp;biw=1320&amp;bih=627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oogle.com/search?q=ko&#347;ci&#243;&#322;+mariacki+i+sukiennice&amp;client=opera&amp;hs=djp&amp;source=lnms&amp;tbm=isch&amp;sa=X&amp;ved=2ahUKEwjHq57ousLvAhVnl4sKHVFiDk8Q_AUoAXoECAIQAw&amp;biw=1056&amp;bih=471" TargetMode="External"/><Relationship Id="rId12" Type="http://schemas.openxmlformats.org/officeDocument/2006/relationships/hyperlink" Target="https://www.krakow.pl/odwiedz_krakow/1229,artykul,10__dom_przy_ul__szwedzkiej_12__dostepny_tylko_z_zewnatrz_.html" TargetMode="External"/><Relationship Id="rId2" Type="http://schemas.openxmlformats.org/officeDocument/2006/relationships/audio" Target="file:///C:\Users\Olek\Desktop\Prezentacja%20Kopia%205%20z%2020%20marca%20-%20ostateczna\Ulubiona%20piosenka%20Ojca%20_w%20Jana%20Paw_a%20II%20-%20Barka%20-%20Podk_ad%20na%20fortepianie%20-%20Jangok.mp3" TargetMode="External"/><Relationship Id="rId16" Type="http://schemas.openxmlformats.org/officeDocument/2006/relationships/image" Target="../media/image57.png"/><Relationship Id="rId1" Type="http://schemas.microsoft.com/office/2007/relationships/media" Target="file:///C:\Users\Olek\Desktop\Prezentacja%20Kopia%205%20z%2020%20marca%20-%20ostateczna\Ulubiona%20piosenka%20Ojca%20_w%20Jana%20Paw_a%20II%20-%20Barka%20-%20Podk_ad%20na%20fortepianie%20-%20Jangok.mp3" TargetMode="External"/><Relationship Id="rId6" Type="http://schemas.openxmlformats.org/officeDocument/2006/relationships/hyperlink" Target="https://www.google.com/search?q=jan+pawe&#322;+ii+-+&#380;yciorys+najwa&#380;niejsze+wydarzenia&amp;client=opera&amp;hs=P7o&amp;source=lnms&amp;tbm=isch&amp;sa=X&amp;ved=2ahUKEwjwqdH-scLvAhWrw4sKHV_pAAMQ_AUoAXoECAIQAw&amp;biw=1056&amp;bih=471" TargetMode="External"/><Relationship Id="rId11" Type="http://schemas.openxmlformats.org/officeDocument/2006/relationships/hyperlink" Target="https://www.google.com/search?q=Tyniecka+10+Krak&#243;w&amp;client=opera&amp;hs=Y86&amp;source=lnms&amp;tbm=isch&amp;sa=X&amp;ved=2ahUKEwit_bWJjMLvAhXGpIsKHaq7CN4Q_AUoAnoECAIQBA&amp;biw=1320&amp;bih=627#imgrc=28YtK42AXqYkyM&amp;imgdii=XYR_nv3AJo74VM" TargetMode="External"/><Relationship Id="rId5" Type="http://schemas.openxmlformats.org/officeDocument/2006/relationships/hyperlink" Target="https://gorskiewedrowki.blogspot.com/2018/03/msp-ts-02-palac-arcybiskupi.html" TargetMode="External"/><Relationship Id="rId15" Type="http://schemas.openxmlformats.org/officeDocument/2006/relationships/hyperlink" Target="https://www.google.com/search?q=JanTyranowski&amp;client=opera&amp;hs=ea6&amp;tbm=isch&amp;source=iu&amp;ictx=1&amp;fir=r_PcmtLM6mxKyM,7AYo-3_aKPmS3M,_&amp;vet=1&amp;usg=AI4_-kRxkFVLg5H-tiuh2WloMklduRfVMA&amp;sa=X&amp;ved=2ahUKEwjU3cq3jLvvAhXvkIsKHSTICUAQ_h16BAgdEAE" TargetMode="External"/><Relationship Id="rId10" Type="http://schemas.openxmlformats.org/officeDocument/2006/relationships/hyperlink" Target="https://www.google.com/search?q=Tyniecka+10+Krak&#243;w&amp;client=opera&amp;hs=Y86&amp;source=lnms&amp;tbm=isch&amp;sa=X&amp;ved=2ahUKEwit_bWJjMLvAhXGpIsKHaq7CN4Q_AUoAnoECAIQBA&amp;biw=1320&amp;bih=627" TargetMode="External"/><Relationship Id="rId4" Type="http://schemas.openxmlformats.org/officeDocument/2006/relationships/image" Target="../media/image56.png"/><Relationship Id="rId9" Type="http://schemas.openxmlformats.org/officeDocument/2006/relationships/hyperlink" Target="https://stacja7.pl/jan-pawel-ii/tymczasem-40-lat-temu-10-czerwca-1979-r/" TargetMode="External"/><Relationship Id="rId14" Type="http://schemas.openxmlformats.org/officeDocument/2006/relationships/hyperlink" Target="https://www.google.com/search?q=R&#243;zana+11+Krak&#243;w&amp;tbm=isch&amp;ved=2ahUKEwi7yJu3h7vvAhVTyCoKH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losierdzieboze.pl/sanktuarium.php" TargetMode="External"/><Relationship Id="rId3" Type="http://schemas.openxmlformats.org/officeDocument/2006/relationships/hyperlink" Target="https://www.google.com/search?q=jan+Pawe&#322;+II+w+Krakowie+97&amp;client=opera&amp;hs=b34&amp;source=lnms&amp;tbm=isch&amp;sa=X&amp;ved=2ahUKEwjE8aedlsTvAhWpk4sKHapeA_wQ_AUoAXoECAIQAw&amp;biw=1056&amp;bih=471" TargetMode="External"/><Relationship Id="rId7" Type="http://schemas.openxmlformats.org/officeDocument/2006/relationships/hyperlink" Target="https://www.google.com/search?q=Centrum+Jana+Paw&#322;a+II&amp;client=opera&amp;hs=Q27&amp;source=lnms&amp;tbm=isch&amp;sa=X&amp;ved=2ahUKEwjejY_1wMTvAhXOvosKHeeAB64Q_AUoAnoECAIQBA&amp;biw=1056&amp;bih=471" TargetMode="External"/><Relationship Id="rId2" Type="http://schemas.openxmlformats.org/officeDocument/2006/relationships/hyperlink" Target="https://www.google.com/search?q=Collegium+Novum+UJ%0bCollegium+Maius&amp;tbm=isch&amp;ved=2ahUKEwjo4fSjyLbvAhUDqIsKHbnDBBIQ2-cCegQIABAA&amp;oq=Collegium+Novum+UJ%0bCollegium+Maius&amp;gs_lcp=CgNpbWcQA1CC9hRY0pAVYKCqFWgAcAB4AoABd4gB5waSAQQxMS4xmAEAoAEBqgELZ3dzLXdpei1pbWewAQDAAQE&amp;sclient=img&amp;ei=io9RYOj0BoPQrgS5h5OQAQ&amp;bih=627&amp;biw=1320&amp;client=opera&amp;hs=i4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?q=Ko&#347;ci&#243;&#322;+Matki+Bo&#380;ej+Kr&#243;lowej+Polski+&#8211;+Arka+Pana+w+Bie&#324;czycach+ul.+Obro&#324;c&#243;w+Krzy&#380;a+1&amp;client=opera&amp;hs=YYp&amp;source=lnms&amp;tbm=isch&amp;biw=1320&amp;bih=627" TargetMode="External"/><Relationship Id="rId11" Type="http://schemas.openxmlformats.org/officeDocument/2006/relationships/hyperlink" Target="https://www.google.com/search?q=Tyniecka+10+Krak&#243;w&amp;client=opera&amp;hs=2Dm&amp;source=lnms&amp;tbm=isch&amp;sa=X&amp;ved=2ahUKEwi74PDP4L_vAhVrxIsKHbCFCZkQ_AUoAnoECAIQBA&amp;biw=1320&amp;bih=589" TargetMode="External"/><Relationship Id="rId5" Type="http://schemas.openxmlformats.org/officeDocument/2006/relationships/hyperlink" Target="https://www.google.com/search?q=Prywatna+kaplica+Jana+Paw&#322;a+na+Franciszka&#324;skiej&amp;client=opera&amp;hs=zER&amp;source=lnms&amp;tbm=isch&amp;sa=X&amp;ved=2ahUKEwjA7ouQtL3vAhXItYsKHYWQDYwQ_AUoAnoECAMQBA&amp;biw=1320&amp;bih=627" TargetMode="External"/><Relationship Id="rId10" Type="http://schemas.openxmlformats.org/officeDocument/2006/relationships/hyperlink" Target="https://gorskiewedrowki.blogspot.com/2018/03/msp-ts-02-palac-arcybiskupi.html" TargetMode="External"/><Relationship Id="rId4" Type="http://schemas.openxmlformats.org/officeDocument/2006/relationships/hyperlink" Target="https://www.google.com/search?q=Krypta+&#347;w.+Leonarda+na+Wawelu&amp;client=opera&amp;hs=Upn&amp;source=lnms&amp;tbm=isch&amp;biw=1320&amp;bih=627" TargetMode="External"/><Relationship Id="rId9" Type="http://schemas.openxmlformats.org/officeDocument/2006/relationships/hyperlink" Target="https://www.google.com/search?q=jan+Pawe&#322;+II+w+Krakowie+97&amp;client=opera&amp;hs=b34&amp;source=lnms&amp;tbm=isch&amp;sa=X&amp;ved=2ahUKEwjE8aedlsTvAhWpk4sKHapeA_wQ_AUoAXoECAIQAw&amp;biw=1056&amp;bih=471#imgrc=ziM2uN2QfXxZd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Olek\Desktop\Prezentacja%20Kopia%205%20z%2020%20marca%20-%20ostateczna\Barka%20podk_ad%20karaoke%20ulubiona%20pie__%20Jana%20Paw_a%20II.mp3" TargetMode="External"/><Relationship Id="rId1" Type="http://schemas.microsoft.com/office/2007/relationships/media" Target="file:///C:\Users\Olek\Desktop\Prezentacja%20Kopia%205%20z%2020%20marca%20-%20ostateczna\Barka%20podk_ad%20karaoke%20ulubiona%20pie__%20Jana%20Paw_a%20II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"/>
            <a:ext cx="4128212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28690" y="387339"/>
            <a:ext cx="7772400" cy="1470025"/>
          </a:xfrm>
        </p:spPr>
        <p:txBody>
          <a:bodyPr>
            <a:noAutofit/>
          </a:bodyPr>
          <a:lstStyle/>
          <a:p>
            <a:r>
              <a:rPr lang="pl-PL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Papieski Kraków</a:t>
            </a:r>
            <a:br>
              <a:rPr lang="pl-PL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 śladami</a:t>
            </a:r>
            <a:br>
              <a:rPr lang="pl-PL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wspomnień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3" y="1751897"/>
            <a:ext cx="4643471" cy="510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6" descr="ptak-39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470" y="214290"/>
            <a:ext cx="4476750" cy="885825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Kościół św. Stanisława Kostki xx. Salezjanów na Dębnikach</a:t>
            </a: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pl-PL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198" y="4257802"/>
            <a:ext cx="9129802" cy="2554287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2400" dirty="0"/>
          </a:p>
          <a:p>
            <a:r>
              <a:rPr lang="pl-PL" sz="2400" dirty="0"/>
              <a:t>  Był to kościół parafialny Karola Wojtyły.</a:t>
            </a:r>
          </a:p>
          <a:p>
            <a:r>
              <a:rPr lang="pl-PL" sz="2400" dirty="0"/>
              <a:t>  Tu uczęszczał na religijne spotkania młodzieży, </a:t>
            </a:r>
            <a:br>
              <a:rPr lang="pl-PL" sz="2400" dirty="0"/>
            </a:br>
            <a:r>
              <a:rPr lang="pl-PL" sz="2400" dirty="0"/>
              <a:t>   które miały  wpływ na Jego duchowość.</a:t>
            </a:r>
          </a:p>
          <a:p>
            <a:r>
              <a:rPr lang="pl-PL" sz="2400" dirty="0"/>
              <a:t>  3 listopada 1946 roku ks. Karol Wojtyła odprawił tu 	</a:t>
            </a:r>
            <a:br>
              <a:rPr lang="pl-PL" sz="2400" dirty="0"/>
            </a:br>
            <a:r>
              <a:rPr lang="pl-PL" sz="2400" dirty="0"/>
              <a:t>  swoją   pierwszą mszę św. z udziałem wiernych.</a:t>
            </a:r>
          </a:p>
        </p:txBody>
      </p:sp>
      <p:pic>
        <p:nvPicPr>
          <p:cNvPr id="14338" name="Picture 2" descr="Kościół św. Stanisława Kostki xx. Salezjanów na Dębnikach - Magiczny Krakó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37576"/>
            <a:ext cx="5007939" cy="3334432"/>
          </a:xfrm>
          <a:prstGeom prst="rect">
            <a:avLst/>
          </a:prstGeom>
          <a:noFill/>
        </p:spPr>
      </p:pic>
      <p:pic>
        <p:nvPicPr>
          <p:cNvPr id="14344" name="Picture 8" descr="Kraków Travel"/>
          <p:cNvPicPr>
            <a:picLocks noChangeAspect="1" noChangeArrowheads="1"/>
          </p:cNvPicPr>
          <p:nvPr/>
        </p:nvPicPr>
        <p:blipFill>
          <a:blip r:embed="rId3"/>
          <a:srcRect l="15493" r="14084"/>
          <a:stretch>
            <a:fillRect/>
          </a:stretch>
        </p:blipFill>
        <p:spPr bwMode="auto">
          <a:xfrm>
            <a:off x="5429256" y="1227227"/>
            <a:ext cx="3536672" cy="3344781"/>
          </a:xfrm>
          <a:prstGeom prst="rect">
            <a:avLst/>
          </a:prstGeom>
          <a:noFill/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Dom Jana Tyranowskiego</a:t>
            </a: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31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ul. Różana 11</a:t>
            </a:r>
            <a:br>
              <a:rPr lang="pl-PL" sz="2200" dirty="0"/>
            </a:br>
            <a:endParaRPr lang="pl-PL" sz="2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1333" y="5740813"/>
            <a:ext cx="8822986" cy="94853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dirty="0"/>
              <a:t>                     </a:t>
            </a:r>
          </a:p>
          <a:p>
            <a:r>
              <a:rPr lang="pl-PL" sz="9600" dirty="0"/>
              <a:t> Jan Tyranowski był duchowym autorytetem dla członków   Żywego Różańca, do którego  przynależał  Karol w latach 1940 – 1944.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l="8948"/>
          <a:stretch>
            <a:fillRect/>
          </a:stretch>
        </p:blipFill>
        <p:spPr bwMode="auto">
          <a:xfrm>
            <a:off x="1000100" y="928670"/>
            <a:ext cx="7085453" cy="473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928670"/>
            <a:ext cx="5786478" cy="473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Jan Tyranowski - przewodnik duchowy i Boży krawiec"/>
          <p:cNvPicPr>
            <a:picLocks noChangeAspect="1" noChangeArrowheads="1"/>
          </p:cNvPicPr>
          <p:nvPr/>
        </p:nvPicPr>
        <p:blipFill>
          <a:blip r:embed="rId4" cstate="print"/>
          <a:srcRect r="12644"/>
          <a:stretch>
            <a:fillRect/>
          </a:stretch>
        </p:blipFill>
        <p:spPr bwMode="auto">
          <a:xfrm>
            <a:off x="179794" y="928670"/>
            <a:ext cx="5892404" cy="4746658"/>
          </a:xfrm>
          <a:prstGeom prst="rect">
            <a:avLst/>
          </a:prstGeom>
          <a:noFill/>
        </p:spPr>
      </p:pic>
      <p:pic>
        <p:nvPicPr>
          <p:cNvPr id="13316" name="Picture 4" descr="Różaniec jest nabożeństwem, które przez Błogosławioną Matkę prowadzi nas do  Jezus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18267">
            <a:off x="5053736" y="5188469"/>
            <a:ext cx="1266738" cy="793984"/>
          </a:xfrm>
          <a:prstGeom prst="rect">
            <a:avLst/>
          </a:prstGeom>
          <a:noFill/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14346" y="0"/>
            <a:ext cx="5357850" cy="714356"/>
          </a:xfrm>
        </p:spPr>
        <p:txBody>
          <a:bodyPr>
            <a:normAutofit fontScale="90000"/>
          </a:bodyPr>
          <a:lstStyle/>
          <a:p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Collegium Novum UJ</a:t>
            </a: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3929041"/>
            <a:ext cx="9501254" cy="2928959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pl-PL" dirty="0"/>
              <a:t>.</a:t>
            </a:r>
          </a:p>
          <a:p>
            <a:r>
              <a:rPr lang="pl-PL" sz="5100" dirty="0"/>
              <a:t>   </a:t>
            </a:r>
            <a:r>
              <a:rPr lang="pl-PL" sz="7400" dirty="0"/>
              <a:t>Od 1938 roku Karol Wojtyła studiował tu polonistykę,</a:t>
            </a:r>
            <a:br>
              <a:rPr lang="pl-PL" sz="7400" dirty="0"/>
            </a:br>
            <a:r>
              <a:rPr lang="pl-PL" sz="7400" dirty="0"/>
              <a:t>  a następnie teologię.</a:t>
            </a:r>
          </a:p>
          <a:p>
            <a:pPr>
              <a:buNone/>
            </a:pPr>
            <a:r>
              <a:rPr lang="pl-PL" sz="7400" dirty="0"/>
              <a:t>       W 1949 r. uzyskał stopień doktora i wykładał etykę społeczną</a:t>
            </a:r>
            <a:br>
              <a:rPr lang="pl-PL" sz="7400" dirty="0"/>
            </a:br>
            <a:r>
              <a:rPr lang="pl-PL" sz="7400" dirty="0"/>
              <a:t>  na Wydziale Teologicznym.</a:t>
            </a:r>
          </a:p>
          <a:p>
            <a:r>
              <a:rPr lang="pl-PL" sz="7400" dirty="0"/>
              <a:t>  W 1954 r. uzyskał habilitację.</a:t>
            </a:r>
          </a:p>
          <a:p>
            <a:r>
              <a:rPr lang="pl-PL" sz="7400" dirty="0"/>
              <a:t>  22 czerwca 1983 r. władze uczelni przyznały Janowi Pawłowi II</a:t>
            </a:r>
            <a:br>
              <a:rPr lang="pl-PL" sz="7400" dirty="0"/>
            </a:br>
            <a:r>
              <a:rPr lang="pl-PL" sz="7400" dirty="0"/>
              <a:t>   tytuł doktora honoris causa.</a:t>
            </a:r>
          </a:p>
        </p:txBody>
      </p:sp>
      <p:pic>
        <p:nvPicPr>
          <p:cNvPr id="12291" name="Picture 3" descr="Collegium Novum Uniwersytetu Jagiellońskiego – Wikipedia, wolna encyklo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857232"/>
            <a:ext cx="5363758" cy="3143272"/>
          </a:xfrm>
          <a:prstGeom prst="rect">
            <a:avLst/>
          </a:prstGeom>
          <a:noFill/>
        </p:spPr>
      </p:pic>
      <p:pic>
        <p:nvPicPr>
          <p:cNvPr id="12293" name="Picture 5" descr="Collegium Maius - Sekcja ds. konferencji - Centrum Promocji i Komunikacj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8405" y="857232"/>
            <a:ext cx="4735627" cy="314327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103029" y="-24"/>
            <a:ext cx="3826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Collegium </a:t>
            </a:r>
            <a:r>
              <a:rPr lang="pl-PL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Maius</a:t>
            </a:r>
            <a:endParaRPr lang="pl-PL" sz="4000" dirty="0"/>
          </a:p>
        </p:txBody>
      </p:sp>
    </p:spTree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"/>
          <a:srcRect l="15526" r="6846" b="2173"/>
          <a:stretch>
            <a:fillRect/>
          </a:stretch>
        </p:blipFill>
        <p:spPr bwMode="auto">
          <a:xfrm>
            <a:off x="5143504" y="1096824"/>
            <a:ext cx="4000528" cy="313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71602" y="142884"/>
            <a:ext cx="9144000" cy="1357290"/>
          </a:xfrm>
        </p:spPr>
        <p:txBody>
          <a:bodyPr>
            <a:normAutofit fontScale="90000"/>
          </a:bodyPr>
          <a:lstStyle/>
          <a:p>
            <a:b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b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Wyższe Seminarium Duchowne </a:t>
            </a:r>
            <a:b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Archidiecezji Krakowskiej</a:t>
            </a:r>
            <a:b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b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pl-PL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5575" y="5214950"/>
            <a:ext cx="4000528" cy="12858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pl-PL" dirty="0"/>
          </a:p>
          <a:p>
            <a:r>
              <a:rPr lang="pl-PL" dirty="0"/>
              <a:t> </a:t>
            </a:r>
            <a:r>
              <a:rPr lang="pl-PL" sz="2600" dirty="0"/>
              <a:t>Od 1945 roku</a:t>
            </a:r>
            <a:br>
              <a:rPr lang="pl-PL" sz="2600" dirty="0"/>
            </a:br>
            <a:r>
              <a:rPr lang="pl-PL" sz="2600" dirty="0"/>
              <a:t> był studentem tej uczelni.</a:t>
            </a:r>
          </a:p>
        </p:txBody>
      </p:sp>
      <p:sp>
        <p:nvSpPr>
          <p:cNvPr id="11266" name="AutoShape 2" descr="Wyższe Seminarium Duchowne Archidiecezji Krakowskiej – Wikipedia, wolna  encyklo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268" name="AutoShape 4" descr="Wyższe Seminarium Duchowne Archidiecezji Krakowskiej – Wikipedia, wolna  encyklo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270" name="Picture 6" descr="Ilustrac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032" y="1643050"/>
            <a:ext cx="5175884" cy="3429024"/>
          </a:xfrm>
          <a:prstGeom prst="rect">
            <a:avLst/>
          </a:prstGeom>
          <a:noFill/>
        </p:spPr>
      </p:pic>
      <p:sp>
        <p:nvSpPr>
          <p:cNvPr id="11272" name="AutoShape 8" descr="Wyższe Seminarium Duchowne Archidiecezji Krakowskiej ul.Podzamcze 8 w  Krakowie - Małopolska - Polskie Krajobra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274" name="AutoShape 10" descr="Wyższe Seminarium Duchowne Archidiecezji Krakowskiej ul.Podzamcze 8 w  Krakowie - Małopolska - Polskie Krajobra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276" name="Picture 12" descr="http://www.polskiekrajobrazy.pl/images/stories/big/128886DSC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143379"/>
            <a:ext cx="4000528" cy="2786082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1357290" y="1130842"/>
            <a:ext cx="2649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ul. Podzamcze 8</a:t>
            </a:r>
            <a:endParaRPr lang="pl-PL" sz="2800" dirty="0"/>
          </a:p>
        </p:txBody>
      </p:sp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Krypta św. Leonarda na Wawelu</a:t>
            </a: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pl-PL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4418608"/>
            <a:ext cx="9144000" cy="2408561"/>
          </a:xfrm>
        </p:spPr>
        <p:txBody>
          <a:bodyPr>
            <a:noAutofit/>
          </a:bodyPr>
          <a:lstStyle/>
          <a:p>
            <a:pPr>
              <a:buNone/>
            </a:pPr>
            <a:endParaRPr lang="pl-PL" sz="2400" dirty="0"/>
          </a:p>
          <a:p>
            <a:r>
              <a:rPr lang="pl-PL" sz="2400" dirty="0"/>
              <a:t>2 listopada 1946 roku ks. Karol Wojtyła  odprawił tu </a:t>
            </a:r>
            <a:br>
              <a:rPr lang="pl-PL" sz="2400" dirty="0"/>
            </a:br>
            <a:r>
              <a:rPr lang="pl-PL" sz="2400" dirty="0"/>
              <a:t>  swoją pierwszą mszę św. w intencji  zmarłych rodziców i brata.</a:t>
            </a:r>
          </a:p>
          <a:p>
            <a:pPr>
              <a:buNone/>
            </a:pPr>
            <a:r>
              <a:rPr lang="pl-PL" sz="2400" dirty="0"/>
              <a:t>     28 września 1958 roku w Katedrze  został konsekrowany na biskupa</a:t>
            </a:r>
            <a:br>
              <a:rPr lang="pl-PL" sz="2400" dirty="0"/>
            </a:br>
            <a:r>
              <a:rPr lang="pl-PL" sz="2400" dirty="0"/>
              <a:t> przyjmując motto:  </a:t>
            </a:r>
            <a:r>
              <a:rPr lang="pl-PL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,, Totus </a:t>
            </a:r>
            <a:r>
              <a:rPr lang="pl-PL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Tuus</a:t>
            </a:r>
            <a:r>
              <a:rPr lang="pl-PL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”</a:t>
            </a:r>
            <a:r>
              <a:rPr lang="pl-PL" sz="24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</a:p>
        </p:txBody>
      </p:sp>
      <p:pic>
        <p:nvPicPr>
          <p:cNvPr id="10242" name="Picture 2" descr="http://www.katedra-wawelska.pl/wp-content/uploads/2015/12/Krypta-Leonarda-1024x6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14356"/>
            <a:ext cx="6286544" cy="3898395"/>
          </a:xfrm>
          <a:prstGeom prst="rect">
            <a:avLst/>
          </a:prstGeom>
          <a:noFill/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68"/>
            <a:ext cx="9144000" cy="1143000"/>
          </a:xfrm>
        </p:spPr>
        <p:txBody>
          <a:bodyPr>
            <a:noAutofit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Bazylika św. Floriana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14498" y="5286388"/>
            <a:ext cx="8229600" cy="12858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pl-PL" dirty="0"/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pl-PL" sz="2600" dirty="0"/>
              <a:t>  W latach 1949- 1951 był w tej parafii wikarym.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pl-PL" sz="2600" dirty="0"/>
              <a:t>  Tu utworzył duszpasterstwo akademickie.</a:t>
            </a:r>
          </a:p>
        </p:txBody>
      </p:sp>
      <p:pic>
        <p:nvPicPr>
          <p:cNvPr id="9218" name="Picture 2" descr="https://santojp2.pl/wp-content/uploads/2014/10/DSCF0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85860"/>
            <a:ext cx="6000792" cy="400052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965440" y="642918"/>
            <a:ext cx="24638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ul. Warszawska 1</a:t>
            </a:r>
            <a:br>
              <a:rPr lang="pl-PL" dirty="0"/>
            </a:br>
            <a:endParaRPr lang="pl-PL" dirty="0"/>
          </a:p>
        </p:txBody>
      </p:sp>
      <p:pic>
        <p:nvPicPr>
          <p:cNvPr id="6" name="Obraz 5" descr="ptak-39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24" y="1400167"/>
            <a:ext cx="4476750" cy="885825"/>
          </a:xfrm>
          <a:prstGeom prst="rect">
            <a:avLst/>
          </a:prstGeom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422" y="5002856"/>
            <a:ext cx="8813493" cy="1832426"/>
          </a:xfrm>
        </p:spPr>
        <p:txBody>
          <a:bodyPr>
            <a:normAutofit fontScale="92500" lnSpcReduction="20000"/>
          </a:bodyPr>
          <a:lstStyle/>
          <a:p>
            <a:r>
              <a:rPr lang="pl-PL" sz="2800" dirty="0"/>
              <a:t>  </a:t>
            </a:r>
            <a:r>
              <a:rPr lang="pl-PL" sz="2000" dirty="0"/>
              <a:t>1 listopada 1946 z rąk kardynała Adama Sapiehy, w prywatnej kaplicy, </a:t>
            </a:r>
            <a:br>
              <a:rPr lang="pl-PL" sz="2000" dirty="0"/>
            </a:br>
            <a:r>
              <a:rPr lang="pl-PL" sz="2000" dirty="0"/>
              <a:t>   Karol Wojtyła przyjął święcenia kapłańskie.</a:t>
            </a:r>
          </a:p>
          <a:p>
            <a:r>
              <a:rPr lang="pl-PL" sz="2000" dirty="0"/>
              <a:t>   Od 1958 roku pełnił posługę biskupa, później Metropolity Krakowskiego </a:t>
            </a:r>
            <a:br>
              <a:rPr lang="pl-PL" sz="2000" dirty="0"/>
            </a:br>
            <a:r>
              <a:rPr lang="pl-PL" sz="2000" dirty="0"/>
              <a:t>   do czasu wyboru na Stolicę Piotrową 16 października 1978 roku.</a:t>
            </a:r>
          </a:p>
          <a:p>
            <a:r>
              <a:rPr lang="pl-PL" sz="2000" dirty="0"/>
              <a:t>   Podczas każdej pielgrzymki do Krakowa, Pałac był Jego</a:t>
            </a:r>
            <a:br>
              <a:rPr lang="pl-PL" sz="2000" dirty="0"/>
            </a:br>
            <a:r>
              <a:rPr lang="pl-PL" sz="2000" dirty="0"/>
              <a:t> ,, domem”, a okno miejscem spotkań z wiernymi.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71470" y="2142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Pałac Biskupów Krakowskich</a:t>
            </a:r>
            <a:b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                            </a:t>
            </a:r>
            <a:r>
              <a:rPr lang="pl-PL" sz="2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ul. Franciszkańska 3</a:t>
            </a:r>
            <a:br>
              <a:rPr lang="pl-PL" dirty="0"/>
            </a:br>
            <a:endParaRPr lang="pl-PL" dirty="0"/>
          </a:p>
        </p:txBody>
      </p:sp>
      <p:pic>
        <p:nvPicPr>
          <p:cNvPr id="17" name="Picture 8" descr="Kraków, ul. Franciszkańska 3, okno papieskie | Mapio.ne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3279"/>
          <a:stretch>
            <a:fillRect/>
          </a:stretch>
        </p:blipFill>
        <p:spPr bwMode="auto">
          <a:xfrm>
            <a:off x="5000628" y="1033617"/>
            <a:ext cx="3857620" cy="3360873"/>
          </a:xfrm>
          <a:prstGeom prst="rect">
            <a:avLst/>
          </a:prstGeom>
          <a:noFill/>
        </p:spPr>
      </p:pic>
      <p:pic>
        <p:nvPicPr>
          <p:cNvPr id="18" name="Picture 2" descr="GRUPA BIAŁA ŚW. JANA PAWŁA II :: Parafia pw. Św. Krzyża w Łapach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1571612"/>
            <a:ext cx="699552" cy="714380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1045327"/>
            <a:ext cx="2643206" cy="316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Kaplica Arcybiskupów Krakowskich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035827"/>
            <a:ext cx="4429156" cy="3321867"/>
          </a:xfrm>
          <a:prstGeom prst="rect">
            <a:avLst/>
          </a:prstGeom>
          <a:noFill/>
        </p:spPr>
      </p:pic>
      <p:pic>
        <p:nvPicPr>
          <p:cNvPr id="8" name="Picture 2" descr="Ołtarz w kaplicy Arcybiskupów Krakowskich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030" y="539008"/>
            <a:ext cx="2893237" cy="3857652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6286512" y="857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 useBgFill="1">
        <p:nvSpPr>
          <p:cNvPr id="10" name="pole tekstowe 9"/>
          <p:cNvSpPr txBox="1"/>
          <p:nvPr/>
        </p:nvSpPr>
        <p:spPr>
          <a:xfrm>
            <a:off x="71422" y="4341119"/>
            <a:ext cx="9001156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2000" dirty="0"/>
              <a:t>Znajduje się tu ołtarz poświęcony Janowi Pawłowi II ,,Droga do świętości", na którym widnieją miejsca kultu religijnego szczególnie ważne i bliskie Jego sercu.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3885290" y="1285860"/>
            <a:ext cx="8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kaplica</a:t>
            </a:r>
          </a:p>
        </p:txBody>
      </p:sp>
    </p:spTree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93 0.0199 L 0.13507 0.019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1" grpId="1"/>
      <p:bldP spid="1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Kamień papieski na Błoniach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4256174"/>
            <a:ext cx="8856984" cy="2601826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2400" dirty="0"/>
              <a:t>  Umieszczony tu w 19. rocznicę wyboru na Stolicę Apostolską</a:t>
            </a:r>
            <a:br>
              <a:rPr lang="pl-PL" sz="2400" dirty="0"/>
            </a:br>
            <a:r>
              <a:rPr lang="pl-PL" sz="2400" dirty="0"/>
              <a:t>   w październiku 1997 roku.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2400" dirty="0"/>
              <a:t>  Przywieziony został  znad Morskiego Oka (granit, waży 26 ton).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2400" dirty="0"/>
              <a:t>  Upamiętnia spotkania z wiernymi podczas pielgrzymek</a:t>
            </a:r>
            <a:br>
              <a:rPr lang="pl-PL" sz="2400" dirty="0"/>
            </a:br>
            <a:r>
              <a:rPr lang="pl-PL" sz="2400" dirty="0"/>
              <a:t>   do Ojczyzny.  Na kamieniu napis : </a:t>
            </a:r>
            <a:r>
              <a:rPr lang="pl-PL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,,Ty jesteś Skała ‘’</a:t>
            </a:r>
            <a:endParaRPr lang="pl-PL" sz="2400" dirty="0"/>
          </a:p>
        </p:txBody>
      </p:sp>
      <p:pic>
        <p:nvPicPr>
          <p:cNvPr id="7170" name="Picture 2" descr="Kamień papieski na Błoniach Kraków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976174"/>
            <a:ext cx="6286544" cy="3524395"/>
          </a:xfrm>
          <a:prstGeom prst="rect">
            <a:avLst/>
          </a:prstGeom>
          <a:noFill/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5250" y="4087242"/>
            <a:ext cx="8928992" cy="2592288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Tu głosił kazania i był spowiednikiem.</a:t>
            </a:r>
          </a:p>
          <a:p>
            <a:pPr>
              <a:buNone/>
            </a:pPr>
            <a:r>
              <a:rPr lang="pl-PL" sz="2400" dirty="0"/>
              <a:t>     17 maja 1981 roku zebrali się  tu uczestnicy </a:t>
            </a:r>
            <a:r>
              <a:rPr lang="pl-PL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Białego  Marszu</a:t>
            </a:r>
            <a:r>
              <a:rPr lang="pl-PL" sz="2400" dirty="0"/>
              <a:t>,          zorganizowanego po zamachu na Jana Pawła II, by wyrazić bunt </a:t>
            </a:r>
            <a:br>
              <a:rPr lang="pl-PL" sz="2400" dirty="0"/>
            </a:br>
            <a:r>
              <a:rPr lang="pl-PL" sz="2400" dirty="0"/>
              <a:t>przeciw przemocy i modlić się o życie Papieża.</a:t>
            </a:r>
          </a:p>
          <a:p>
            <a:pPr>
              <a:buNone/>
            </a:pPr>
            <a:r>
              <a:rPr lang="pl-PL" sz="2400" dirty="0"/>
              <a:t>     7 kwietnia 2005 roku spod kościoła wyruszył na Błonia</a:t>
            </a:r>
            <a:br>
              <a:rPr lang="pl-PL" sz="2400" dirty="0"/>
            </a:br>
            <a:r>
              <a:rPr lang="pl-PL" sz="2400" dirty="0"/>
              <a:t> </a:t>
            </a:r>
            <a:r>
              <a:rPr lang="pl-PL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Biały Marsz  Wdzięczności </a:t>
            </a:r>
            <a:r>
              <a:rPr lang="pl-PL" sz="2400" dirty="0"/>
              <a:t>zorganizowany przez młodzież krakowską.</a:t>
            </a:r>
          </a:p>
        </p:txBody>
      </p:sp>
      <p:pic>
        <p:nvPicPr>
          <p:cNvPr id="4" name="Picture 2" descr="Bazylika Wniebowzięcia Najświętszej Maryi Panny (Kościół Mariacki) Kraków "/>
          <p:cNvPicPr>
            <a:picLocks noChangeAspect="1" noChangeArrowheads="1"/>
          </p:cNvPicPr>
          <p:nvPr/>
        </p:nvPicPr>
        <p:blipFill>
          <a:blip r:embed="rId2"/>
          <a:srcRect l="12487"/>
          <a:stretch>
            <a:fillRect/>
          </a:stretch>
        </p:blipFill>
        <p:spPr bwMode="auto">
          <a:xfrm>
            <a:off x="285720" y="772526"/>
            <a:ext cx="4357718" cy="329941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500098" y="-71454"/>
            <a:ext cx="10144196" cy="1143000"/>
          </a:xfrm>
        </p:spPr>
        <p:txBody>
          <a:bodyPr>
            <a:normAutofit/>
          </a:bodyPr>
          <a:lstStyle/>
          <a:p>
            <a:r>
              <a:rPr lang="pl-P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Bazylika Wniebowzięcia Najświętszej Maryi Panny</a:t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785794"/>
            <a:ext cx="4071253" cy="32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az 7" descr="ptak-39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38" y="994953"/>
            <a:ext cx="3690932" cy="862411"/>
          </a:xfrm>
          <a:prstGeom prst="rect">
            <a:avLst/>
          </a:prstGeom>
        </p:spPr>
      </p:pic>
      <p:pic>
        <p:nvPicPr>
          <p:cNvPr id="9" name="Obraz 8" descr="ptak-39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30" y="757225"/>
            <a:ext cx="4476750" cy="885825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57222" y="-142892"/>
            <a:ext cx="9572692" cy="1143000"/>
          </a:xfrm>
        </p:spPr>
        <p:txBody>
          <a:bodyPr>
            <a:noAutofit/>
          </a:bodyPr>
          <a:lstStyle/>
          <a:p>
            <a:r>
              <a:rPr lang="pl-P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Kościół Matki Bożej Królowej Polski - Arka Pana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4681" y="4653136"/>
            <a:ext cx="9003335" cy="2076301"/>
          </a:xfrm>
        </p:spPr>
        <p:txBody>
          <a:bodyPr>
            <a:normAutofit/>
          </a:bodyPr>
          <a:lstStyle/>
          <a:p>
            <a:r>
              <a:rPr lang="pl-PL" sz="2300" dirty="0"/>
              <a:t>Powstanie parafii związane jest z drewnianym krzyżem, który postawili       tu mieszkańcy Nowej Huty wbrew zakazom  władz komunistycznych.</a:t>
            </a:r>
          </a:p>
          <a:p>
            <a:pPr>
              <a:buNone/>
            </a:pPr>
            <a:r>
              <a:rPr lang="pl-PL" sz="2300" dirty="0"/>
              <a:t>     Od 1960 roku bp Karol Wojtyła odprawiał tu pasterki pod gołym niebem.</a:t>
            </a:r>
          </a:p>
          <a:p>
            <a:pPr>
              <a:buNone/>
            </a:pPr>
            <a:r>
              <a:rPr lang="pl-PL" sz="2300" dirty="0"/>
              <a:t>    15 maja 1977 roku kardynał Karol Wojtyła konsekrował kościół.</a:t>
            </a:r>
          </a:p>
        </p:txBody>
      </p:sp>
      <p:pic>
        <p:nvPicPr>
          <p:cNvPr id="5" name="Picture 2" descr="Kościół Matki Bożej Królowej Polski w Krakowie (Arka Pana) – Wikipedia,  wolna encyklo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18" y="1357299"/>
            <a:ext cx="3882247" cy="3214711"/>
          </a:xfrm>
          <a:prstGeom prst="rect">
            <a:avLst/>
          </a:prstGeom>
          <a:noFill/>
        </p:spPr>
      </p:pic>
      <p:pic>
        <p:nvPicPr>
          <p:cNvPr id="9" name="Obraz 8" descr="ar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682" y="1347491"/>
            <a:ext cx="2255912" cy="3224517"/>
          </a:xfrm>
          <a:prstGeom prst="rect">
            <a:avLst/>
          </a:prstGeom>
        </p:spPr>
      </p:pic>
      <p:pic>
        <p:nvPicPr>
          <p:cNvPr id="5126" name="Picture 6" descr="Kościół Matki Bożej Królowej Polski w Krakowie (Arka Pana) | zdjęcia,  fotografie architektury"/>
          <p:cNvPicPr>
            <a:picLocks noChangeAspect="1" noChangeArrowheads="1"/>
          </p:cNvPicPr>
          <p:nvPr/>
        </p:nvPicPr>
        <p:blipFill>
          <a:blip r:embed="rId4"/>
          <a:srcRect b="12109"/>
          <a:stretch>
            <a:fillRect/>
          </a:stretch>
        </p:blipFill>
        <p:spPr bwMode="auto">
          <a:xfrm>
            <a:off x="4107658" y="1357299"/>
            <a:ext cx="2607482" cy="3214709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2714612" y="785794"/>
            <a:ext cx="5500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Bieńczyce , ul. Obrońców Krzyża 1</a:t>
            </a:r>
            <a:br>
              <a:rPr lang="pl-PL" dirty="0"/>
            </a:br>
            <a:endParaRPr lang="pl-PL" dirty="0"/>
          </a:p>
        </p:txBody>
      </p:sp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143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 </a:t>
            </a:r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Kraków – miasto szczególne w życiu Karola Wojtyły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428736"/>
            <a:ext cx="4801618" cy="3197229"/>
          </a:xfrm>
        </p:spPr>
        <p:txBody>
          <a:bodyPr>
            <a:noAutofit/>
          </a:bodyPr>
          <a:lstStyle/>
          <a:p>
            <a:r>
              <a:rPr lang="pl-PL" sz="2400" dirty="0"/>
              <a:t>Znajdują się tu miejsca związane </a:t>
            </a:r>
            <a:br>
              <a:rPr lang="pl-PL" sz="2400" dirty="0"/>
            </a:br>
            <a:r>
              <a:rPr lang="pl-PL" sz="2400" dirty="0"/>
              <a:t>z Jego dorosłym życiem.</a:t>
            </a:r>
          </a:p>
          <a:p>
            <a:r>
              <a:rPr lang="pl-PL" sz="2400" dirty="0"/>
              <a:t>Tu był studentem, robotnikiem, aktorem,</a:t>
            </a:r>
          </a:p>
          <a:p>
            <a:r>
              <a:rPr lang="pl-PL" sz="2400" dirty="0"/>
              <a:t>młodym księdzem, nauczycielem akademickim, biskupem, Metropolitą Krakowskim,</a:t>
            </a:r>
          </a:p>
          <a:p>
            <a:r>
              <a:rPr lang="pl-PL" sz="2400" dirty="0"/>
              <a:t>stąd został powołany </a:t>
            </a:r>
            <a:br>
              <a:rPr lang="pl-PL" sz="2400" dirty="0"/>
            </a:br>
            <a:r>
              <a:rPr lang="pl-PL" sz="2400" dirty="0"/>
              <a:t>na Stolicę Piotrową</a:t>
            </a:r>
          </a:p>
          <a:p>
            <a:pPr>
              <a:buNone/>
            </a:pPr>
            <a:r>
              <a:rPr lang="pl-PL" sz="2400" dirty="0"/>
              <a:t>     16 października 1978 roku.</a:t>
            </a:r>
          </a:p>
          <a:p>
            <a:r>
              <a:rPr lang="pl-PL" sz="2400" dirty="0"/>
              <a:t>O Krakowie mówił : „miasto mojego życia”.</a:t>
            </a:r>
          </a:p>
          <a:p>
            <a:endParaRPr lang="pl-PL" sz="2400" dirty="0"/>
          </a:p>
        </p:txBody>
      </p:sp>
      <p:pic>
        <p:nvPicPr>
          <p:cNvPr id="4" name="Picture 2" descr="Kraków trafi do &quot;żółtej&quot; strefy? - Polsat New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500174"/>
            <a:ext cx="4087274" cy="2288873"/>
          </a:xfrm>
          <a:prstGeom prst="rect">
            <a:avLst/>
          </a:prstGeom>
          <a:noFill/>
        </p:spPr>
      </p:pic>
      <p:pic>
        <p:nvPicPr>
          <p:cNvPr id="35842" name="Picture 2" descr="Karol Wojtyła tuż po tym, jak został wybrany przez konklawe na papieża. /ANSA FILES    /PAP/EPA"/>
          <p:cNvPicPr>
            <a:picLocks noChangeAspect="1" noChangeArrowheads="1"/>
          </p:cNvPicPr>
          <p:nvPr/>
        </p:nvPicPr>
        <p:blipFill>
          <a:blip r:embed="rId3"/>
          <a:srcRect l="15345"/>
          <a:stretch>
            <a:fillRect/>
          </a:stretch>
        </p:blipFill>
        <p:spPr bwMode="auto">
          <a:xfrm>
            <a:off x="5057812" y="3786190"/>
            <a:ext cx="4086188" cy="3143248"/>
          </a:xfrm>
          <a:prstGeom prst="rect">
            <a:avLst/>
          </a:prstGeom>
          <a:noFill/>
        </p:spPr>
      </p:pic>
      <p:pic>
        <p:nvPicPr>
          <p:cNvPr id="6" name="Obraz 5" descr="ptak-39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662" y="1500174"/>
            <a:ext cx="3476618" cy="687927"/>
          </a:xfrm>
          <a:prstGeom prst="rect">
            <a:avLst/>
          </a:prstGeom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anktuarium Bożego Miłosierdzia w Krakowie Łagiewnikach Kraków Łagiewni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714356"/>
            <a:ext cx="4000528" cy="2357453"/>
          </a:xfrm>
          <a:prstGeom prst="rect">
            <a:avLst/>
          </a:prstGeom>
          <a:noFill/>
        </p:spPr>
      </p:pic>
      <p:pic>
        <p:nvPicPr>
          <p:cNvPr id="7" name="Picture 2" descr="Centrum Jana Pawła II “Nie lękajcie się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714356"/>
            <a:ext cx="3786215" cy="2357454"/>
          </a:xfrm>
          <a:prstGeom prst="rect">
            <a:avLst/>
          </a:prstGeom>
          <a:noFill/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7269" y="-156888"/>
            <a:ext cx="4497388" cy="1428736"/>
          </a:xfrm>
        </p:spPr>
        <p:txBody>
          <a:bodyPr>
            <a:normAutofit fontScale="55000" lnSpcReduction="20000"/>
          </a:bodyPr>
          <a:lstStyle/>
          <a:p>
            <a:r>
              <a:rPr lang="pl-PL" sz="58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Centrum Jana Pawła II</a:t>
            </a:r>
            <a:br>
              <a:rPr lang="pl-PL" sz="58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58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,, Nie lękajcie się ’’</a:t>
            </a:r>
          </a:p>
          <a:p>
            <a:r>
              <a:rPr lang="pl-P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ul. Totus </a:t>
            </a:r>
            <a:r>
              <a:rPr lang="pl-P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Tuus</a:t>
            </a:r>
            <a:r>
              <a:rPr lang="pl-P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32</a:t>
            </a:r>
            <a:endParaRPr lang="pl-PL" sz="36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-71470" y="3071810"/>
            <a:ext cx="4929222" cy="3951288"/>
          </a:xfrm>
        </p:spPr>
        <p:txBody>
          <a:bodyPr>
            <a:no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pl-PL" sz="2300" dirty="0"/>
              <a:t> Centrum Jana Pawła II powstało      na tzw. </a:t>
            </a:r>
            <a:r>
              <a:rPr lang="pl-PL" sz="23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Białych Morzach</a:t>
            </a:r>
            <a:r>
              <a:rPr lang="pl-PL" sz="2300" dirty="0"/>
              <a:t>, obszarze  </a:t>
            </a:r>
            <a:br>
              <a:rPr lang="pl-PL" sz="2300" dirty="0"/>
            </a:br>
            <a:r>
              <a:rPr lang="pl-PL" sz="2300" dirty="0"/>
              <a:t>dawnych zbiorników osadowych      wapna i sody należących </a:t>
            </a:r>
            <a:br>
              <a:rPr lang="pl-PL" sz="2300" dirty="0"/>
            </a:br>
            <a:r>
              <a:rPr lang="pl-PL" sz="2300" dirty="0"/>
              <a:t>do Zakładów Sodowych Solvay.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pl-PL" sz="2300" dirty="0"/>
              <a:t>W Kaplicy Kapłańskiej (kościół dolny) jest umieszczona płyta </a:t>
            </a:r>
            <a:br>
              <a:rPr lang="pl-PL" sz="2300" dirty="0"/>
            </a:br>
            <a:r>
              <a:rPr lang="pl-PL" sz="2300" dirty="0"/>
              <a:t> z grobu Jana Pawła II z bazyliki</a:t>
            </a:r>
            <a:br>
              <a:rPr lang="pl-PL" sz="2300" dirty="0"/>
            </a:br>
            <a:r>
              <a:rPr lang="pl-PL" sz="2300" dirty="0"/>
              <a:t> św. Piotra w Rzymie z relikwiarzem  </a:t>
            </a:r>
            <a:br>
              <a:rPr lang="pl-PL" sz="2300" dirty="0"/>
            </a:br>
            <a:r>
              <a:rPr lang="pl-PL" sz="2300" dirty="0"/>
              <a:t>w formie otwartego ewangeliarza.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857752" y="-240896"/>
            <a:ext cx="4498975" cy="1571612"/>
          </a:xfrm>
        </p:spPr>
        <p:txBody>
          <a:bodyPr>
            <a:normAutofit fontScale="32500" lnSpcReduction="20000"/>
          </a:bodyPr>
          <a:lstStyle/>
          <a:p>
            <a:endParaRPr lang="pl-PL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pl-PL" sz="98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Sanktuarium Bożego Miłosierdzia</a:t>
            </a:r>
            <a:br>
              <a:rPr lang="pl-PL" sz="58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58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pl-PL" sz="62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w Łagiewnikach</a:t>
            </a:r>
          </a:p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500562" y="3049612"/>
            <a:ext cx="4784759" cy="3951288"/>
          </a:xfrm>
        </p:spPr>
        <p:txBody>
          <a:bodyPr>
            <a:normAutofit/>
          </a:bodyPr>
          <a:lstStyle/>
          <a:p>
            <a:pPr>
              <a:buClr>
                <a:srgbClr val="6600FF"/>
              </a:buClr>
              <a:buFont typeface="Wingdings" pitchFamily="2" charset="2"/>
              <a:buChar char="Ø"/>
            </a:pPr>
            <a:r>
              <a:rPr lang="pl-PL" sz="2300" dirty="0"/>
              <a:t> Jan Paweł II rozpropagował kult Bożego Miłosierdzia i ustanowił Święto  Miłosierdzia dla całego Kościoła w I niedzielę po Wielkanocy.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2300" dirty="0"/>
              <a:t> 17 sierpnia 2002 roku, podczas ostatniej pielgrzymki do Ojczyzny, dokonał uroczystego aktu zawierzenia świata Bożemu Miłosierdz</a:t>
            </a:r>
            <a:r>
              <a:rPr lang="pl-PL" dirty="0"/>
              <a:t>iu.</a:t>
            </a:r>
          </a:p>
        </p:txBody>
      </p:sp>
    </p:spTree>
  </p:cSld>
  <p:clrMapOvr>
    <a:masterClrMapping/>
  </p:clrMapOvr>
  <p:transition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36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Grób Rodziców Jana Pawła II</a:t>
            </a: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br>
              <a:rPr lang="pl-PL" dirty="0"/>
            </a:b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321571" y="656682"/>
            <a:ext cx="65008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Cmentarz Rakowicki, część wojskowa</a:t>
            </a:r>
          </a:p>
          <a:p>
            <a:r>
              <a:rPr lang="pl-PL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ul. </a:t>
            </a:r>
            <a:r>
              <a:rPr lang="pl-PL" sz="2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Prandoty</a:t>
            </a:r>
            <a:endParaRPr lang="pl-PL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endParaRPr lang="pl-PL" dirty="0"/>
          </a:p>
        </p:txBody>
      </p:sp>
      <p:pic>
        <p:nvPicPr>
          <p:cNvPr id="3074" name="Picture 2" descr="Plik:Grób rodziców Jana Pawła II na cmentarzu Rakowickim w Krakowie.jpg –  Wikipedia, wolna encyk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1571" y="1946070"/>
            <a:ext cx="6715172" cy="4475690"/>
          </a:xfrm>
          <a:prstGeom prst="rect">
            <a:avLst/>
          </a:prstGeom>
          <a:noFill/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24" y="0"/>
            <a:ext cx="6929486" cy="500042"/>
          </a:xfrm>
        </p:spPr>
        <p:txBody>
          <a:bodyPr>
            <a:noAutofit/>
          </a:bodyPr>
          <a:lstStyle/>
          <a:p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Papieski Tramwaj</a:t>
            </a:r>
            <a:endParaRPr lang="pl-PL" sz="40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0" y="3143248"/>
            <a:ext cx="3857620" cy="3451222"/>
          </a:xfrm>
        </p:spPr>
        <p:txBody>
          <a:bodyPr>
            <a:normAutofit/>
          </a:bodyPr>
          <a:lstStyle/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2200" dirty="0"/>
              <a:t>Tramwaj nr 8 łączy najczęściej odwiedzane miejsca związane </a:t>
            </a:r>
            <a:br>
              <a:rPr lang="pl-PL" sz="2200" dirty="0"/>
            </a:br>
            <a:r>
              <a:rPr lang="pl-PL" sz="2200" dirty="0"/>
              <a:t> z Janem Pawłem II</a:t>
            </a:r>
            <a:br>
              <a:rPr lang="pl-PL" sz="2200" dirty="0"/>
            </a:br>
            <a:r>
              <a:rPr lang="pl-PL" sz="2200" dirty="0"/>
              <a:t> w centrum Krakowa</a:t>
            </a:r>
            <a:br>
              <a:rPr lang="pl-PL" sz="2200" dirty="0"/>
            </a:br>
            <a:r>
              <a:rPr lang="pl-PL" sz="2200" dirty="0"/>
              <a:t> z Sanktuarium</a:t>
            </a:r>
            <a:br>
              <a:rPr lang="pl-PL" sz="2200" dirty="0"/>
            </a:br>
            <a:r>
              <a:rPr lang="pl-PL" sz="2200" dirty="0"/>
              <a:t> Bożego Miłosierdzia </a:t>
            </a:r>
            <a:br>
              <a:rPr lang="pl-PL" sz="2200" dirty="0"/>
            </a:br>
            <a:r>
              <a:rPr lang="pl-PL" sz="2200" dirty="0"/>
              <a:t> i Centrum Jana Pawła II</a:t>
            </a:r>
            <a:br>
              <a:rPr lang="pl-PL" sz="2200" dirty="0"/>
            </a:br>
            <a:r>
              <a:rPr lang="pl-PL" sz="2200" dirty="0"/>
              <a:t> ,,Nie lękajcie się”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785794"/>
            <a:ext cx="4041775" cy="63976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500462" y="3000372"/>
            <a:ext cx="5857884" cy="4000504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200" dirty="0"/>
              <a:t>Tramwaj w papieskich barwach, ozdobiony herbem Watykanu w czasie pontyfikatu papieża Franciszka, z hasłem Światowych Dni Młodzieży </a:t>
            </a:r>
          </a:p>
          <a:p>
            <a:pPr>
              <a:buClr>
                <a:srgbClr val="FFFF00"/>
              </a:buClr>
              <a:buNone/>
            </a:pPr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,,Błogosławieni miłosierni, albowiem oni miłosierdzia dostąpią”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200" dirty="0"/>
              <a:t>Papież udał się nim na spotkanie z młodzieżą na krakowskich Błoniach.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200" dirty="0"/>
              <a:t>Do dziś tramwaj ten jeździ ulicami naszego miasta.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57222" y="150017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 Projekt realizowany wspólnie przez  Gminę  Miejską Kraków, </a:t>
            </a:r>
            <a:br>
              <a:rPr lang="pl-PL" sz="2400" dirty="0"/>
            </a:br>
            <a:r>
              <a:rPr lang="pl-PL" sz="2400" dirty="0"/>
              <a:t> Centrum Jana Pawła II  ,, Nie lękajcie się ”</a:t>
            </a:r>
            <a:br>
              <a:rPr lang="pl-PL" sz="2400" dirty="0"/>
            </a:br>
            <a:r>
              <a:rPr lang="pl-PL" sz="2400" dirty="0"/>
              <a:t> i Miejskie Przedsiębiorstwo Komunikacji w Krakowie.</a:t>
            </a:r>
          </a:p>
          <a:p>
            <a:endParaRPr lang="pl-PL" sz="2400" dirty="0"/>
          </a:p>
        </p:txBody>
      </p:sp>
      <p:pic>
        <p:nvPicPr>
          <p:cNvPr id="8" name="Picture 2" descr="C:\Users\Małgosia\Pictures\Tramwaj papiesk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3714776" cy="2500330"/>
          </a:xfrm>
          <a:prstGeom prst="rect">
            <a:avLst/>
          </a:prstGeom>
          <a:noFill/>
        </p:spPr>
      </p:pic>
      <p:pic>
        <p:nvPicPr>
          <p:cNvPr id="9" name="Picture 3" descr="Fot. MPK"/>
          <p:cNvPicPr>
            <a:picLocks noChangeAspect="1" noChangeArrowheads="1"/>
          </p:cNvPicPr>
          <p:nvPr/>
        </p:nvPicPr>
        <p:blipFill>
          <a:blip r:embed="rId3"/>
          <a:srcRect b="6766"/>
          <a:stretch>
            <a:fillRect/>
          </a:stretch>
        </p:blipFill>
        <p:spPr bwMode="auto">
          <a:xfrm>
            <a:off x="4000495" y="500042"/>
            <a:ext cx="5000661" cy="2452531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7219272" y="4857760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 ( lipiec 2016r</a:t>
            </a:r>
            <a:r>
              <a:rPr lang="pl-PL" dirty="0"/>
              <a:t>. )</a:t>
            </a:r>
          </a:p>
        </p:txBody>
      </p:sp>
    </p:spTree>
  </p:cSld>
  <p:clrMapOvr>
    <a:masterClrMapping/>
  </p:clrMapOvr>
  <p:transition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uiExpand="1" build="p"/>
      <p:bldP spid="7" grpId="0"/>
      <p:bldP spid="7" grpId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lubiona piosenka Ojca _w Jana Paw_a II - Barka - Podk_ad na fortepianie - Jang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7794" y="1142984"/>
            <a:ext cx="304800" cy="3048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60324"/>
            <a:ext cx="7931224" cy="416348"/>
          </a:xfrm>
        </p:spPr>
        <p:txBody>
          <a:bodyPr>
            <a:noAutofit/>
          </a:bodyPr>
          <a:lstStyle/>
          <a:p>
            <a:r>
              <a:rPr lang="pl-PL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Bibliografia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692696"/>
            <a:ext cx="8549552" cy="5616624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800" dirty="0">
                <a:hlinkClick r:id="rId5"/>
              </a:rPr>
              <a:t>Przewodnik pielgrzyma po Krakowie, Kraków  2016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800" dirty="0">
                <a:hlinkClick r:id="rId5"/>
              </a:rPr>
              <a:t>Ścieżkami Jana Pawła II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pl-PL" sz="800" dirty="0">
              <a:hlinkClick r:id="rId5"/>
            </a:endParaRP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2-</a:t>
            </a:r>
            <a:r>
              <a:rPr lang="pl-PL" sz="800" dirty="0"/>
              <a:t>  </a:t>
            </a:r>
            <a:br>
              <a:rPr lang="pl-PL" sz="800" dirty="0"/>
            </a:br>
            <a:r>
              <a:rPr lang="pl-PL" sz="800" u="sng" dirty="0">
                <a:hlinkClick r:id="rId6"/>
              </a:rPr>
              <a:t>https://www.google.com/search?q=jan+paweł+ii+-+życiorys+najważniejsze+wydarzenia&amp;client=opera&amp;hs=P7o&amp;source=lnms&amp;tbm=isch&amp;sa=X&amp;ved=2ahUKEwjwqdH-scLvAhWrw4sKHV_pAAMQ_AUoAXoECAIQAw&amp;biw=1056&amp;bih=471#imgrc=DInOG0MofRf9rM</a:t>
            </a:r>
            <a:endParaRPr lang="pl-PL" sz="8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u="sng" dirty="0">
                <a:hlinkClick r:id="rId7"/>
              </a:rPr>
              <a:t>https://www.google.com/search?q=kościół+mariacki+i+sukiennice&amp;client=opera&amp;hs=djp&amp;source=lnms&amp;tbm=isch&amp;sa=X&amp;ved=2ahUKEwjHq57ousLvAhVnl4sKHVFiDk8Q_AUoAXoECAIQAw&amp;biw=1056&amp;bih=471#imgrc=9mSR6GDUwO7GtM</a:t>
            </a:r>
            <a:endParaRPr lang="pl-PL" sz="8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u="sng" dirty="0">
                <a:hlinkClick r:id="rId7"/>
              </a:rPr>
              <a:t>https://www.google.com/search?q=kościół+mariacki+i+sukiennice&amp;client=opera&amp;hs=djp&amp;source=lnms&amp;tbm=isch&amp;sa=X&amp;ved=2ahUKEwjHq57ousLvAhVnl4sKHVFiDk8Q_AUoAXoECAIQAw&amp;biw=1056&amp;bih=471#imgrc=9mSR6GDUwO7GtM</a:t>
            </a:r>
            <a:endParaRPr lang="pl-PL" sz="8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3 </a:t>
            </a:r>
            <a:r>
              <a:rPr lang="pl-PL" sz="800" u="sng" dirty="0">
                <a:hlinkClick r:id="rId8"/>
              </a:rPr>
              <a:t>https://www.google.com/search?q=kraków+i+karol+wojtyła&amp;client=opera&amp;hs=QNK&amp;source=lnms&amp;tbm=isch&amp;biw=1320&amp;bih=627#imgrc=RT47tR4_MfxQSM&amp;imgdii=ifPHo3wWvFCPFM</a:t>
            </a:r>
            <a:endParaRPr lang="pl-PL" sz="8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u="sng" dirty="0">
                <a:hlinkClick r:id="rId7"/>
              </a:rPr>
              <a:t>https://www.google.com/search?q=kościół+mariacki+i+sukiennice&amp;client=opera&amp;hs=djp&amp;source=lnms&amp;tbm=isch&amp;sa=X&amp;ved=2ahUKEwjHq57ousLvAhVnl4sKHVFiDk8Q_AUoAXoECAIQAw&amp;biw=1056&amp;bih=471#imgrc=9mSR6GDUwO7GtM</a:t>
            </a:r>
            <a:endParaRPr lang="pl-PL" sz="800" u="sng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hlinkClick r:id="rId9"/>
              </a:rPr>
              <a:t>S 4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u="sng" dirty="0">
                <a:hlinkClick r:id="rId9"/>
              </a:rPr>
              <a:t>https://stacja7.pl/jan-pawel-ii/tymczasem-40-lat-temu-10-czerwca-1979-r/</a:t>
            </a:r>
            <a:endParaRPr lang="pl-PL" sz="800" u="sng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5</a:t>
            </a:r>
            <a:r>
              <a:rPr lang="pl-PL" sz="800" b="1" dirty="0"/>
              <a:t> </a:t>
            </a:r>
            <a:endParaRPr lang="pl-PL" sz="8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u="sng" dirty="0">
                <a:hlinkClick r:id="rId10"/>
              </a:rPr>
              <a:t>https://www.google.com/search?q=Tyniecka+10+Kraków&amp;client=opera&amp;hs=Y86&amp;source=lnms&amp;tbm=isch&amp;sa=X&amp;ved=2ahUKEwit_bWJjMLvAhXGpIsKHaq7CN4Q_AUoAnoECAIQBA&amp;biw=1320&amp;bih=627#imgrc=28YtK42AXqYkyM&amp;imgdii=XYR_nv3AJo74VM</a:t>
            </a:r>
            <a:r>
              <a:rPr lang="pl-PL" sz="800" u="sng" dirty="0"/>
              <a:t> 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u="sng" dirty="0">
                <a:hlinkClick r:id="rId11"/>
              </a:rPr>
              <a:t>https://www.google.com/search?q=Tyniecka+10+Kraków&amp;client=opera&amp;hs=Y86&amp;source=lnms&amp;tbm=isch&amp;sa=X&amp;ved=2ahUKEwit_bWJjMLvAhXGpIsKHaq7CN4Q_AUoAnoECAIQBA&amp;biw=1320&amp;bih=627#imgrc=28YtK42AXqYkyM&amp;imgdii=XYR_nv3AJo74VM</a:t>
            </a:r>
            <a:endParaRPr lang="pl-PL" sz="800" u="sng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6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dirty="0"/>
              <a:t>jhttps://www.google.com/search?q=centrum+sztuki+dawny+solvay&amp;client=opera&amp;hs=SjU&amp;source=lnms&amp;tbm=isch&amp;sa=X&amp;ved=2ahUKEwjH4Pf_tcLvAhWps4sKHV8ZAq8Q_AUoAnoECAIQBA&amp;biw=1056&amp;bih=471#imgrc=VKucP-bISNxngMS5 </a:t>
            </a:r>
            <a:r>
              <a:rPr lang="pl-PL" sz="800" dirty="0" err="1"/>
              <a:t>kamieniolom</a:t>
            </a:r>
            <a:r>
              <a:rPr lang="pl-PL" sz="800" dirty="0"/>
              <a:t> na </a:t>
            </a:r>
            <a:r>
              <a:rPr lang="pl-PL" sz="800" dirty="0" err="1"/>
              <a:t>zakrzówku</a:t>
            </a:r>
            <a:r>
              <a:rPr lang="pl-PL" sz="800" dirty="0"/>
              <a:t> 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7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dirty="0"/>
              <a:t>https://www.google.com/search?q=zakrzówek&amp;client=opera&amp;hs=lUS&amp;ei=tNtYYI7PGOLjrgSL-5moDw&amp;oq=zakrzówek&amp;gs_lcp=Cgdnd3Mtd2l6EAMyCAgAELEDEIMBMggILhCxAxCDATICCAAyAggAMgIIADICCAAyAggAMgIIADICCAAyAggAOg4IABCxAxCDARDHARCjAjoLCAAQsQMQgwEQiwM6CAguELEDEIsDOgQIABBDOhAIABCxAxCDARDHARCjAhBDOgcIABBDEIsDOgQILhBDOgUIABCxAzoFCC4QsQM6BQgAEIsDOgsIABDHARCvARCLAzoFCC4QiwM6DQguELEDEIMBEEMQiwM6CAgAELEDEIsDOgoIABCxAxCDARBDOhMILhCxAxCDARBDEIsDEKgDEJ0DOgsILhCxAxCDARCLA1CvgwFY-aUBYP-qAWgBcAJ4AIABjAGIAckHkgEDMi43mAEBoAEBqgEHZ3dzLXdperABALgBAsABAQ&amp;sclient=gws-wiz&amp;ved=0ahUKEwiO-bXzvcTvAhXisYsKHYt9BvUQ4dUDCAw&amp;uact=5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8 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u="sng" dirty="0">
                <a:hlinkClick r:id="rId12"/>
              </a:rPr>
              <a:t>https://www.krakow.pl/odwiedz_krakow/1229,artykul,10__dom_przy_ul__szwedzkiej_12__dostepny_tylko_z_zewnatrz_.html</a:t>
            </a:r>
            <a:r>
              <a:rPr lang="pl-PL" sz="800" u="sng" dirty="0"/>
              <a:t>  </a:t>
            </a:r>
            <a:endParaRPr lang="pl-PL" sz="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9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dirty="0">
                <a:hlinkClick r:id="rId13"/>
              </a:rPr>
              <a:t>https://www.google.com/search?q=Student+Karol+Wojtyła&amp;client=opera&amp;hs=8zl&amp;source=lnms&amp;tbm=isch&amp;biw=1320&amp;bih=627#Kimgrc=1Qx_SW6fFfHQKM</a:t>
            </a:r>
            <a:endParaRPr lang="pl-PL" sz="8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10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dirty="0"/>
              <a:t>https://www.google.com/search?q=Kościół+św.+Stanisława+Kostki+xx.+Salezjanów+na+Dębnikach&amp;client=opera&amp;hs=tBm&amp;tbm=isch&amp;source=iu&amp;ictx=1&amp;fir=MRotkaUOdqHOJM%252CYpNFa8MJtYpQeM%252C_&amp;vet=1&amp;usg=K_HOabGBsC5HBUAOBWhDzi1DgNWtk%3D&amp;sa=X&amp;ved=2ahUKEwj69-iwwLbvAhWcAxAIHYkdBhYQuqIBMBJ6BAgnEAM&amp;biw=1320&amp;bih=627#imgrc=f3oFp9rhRYvktM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S11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u="sng" dirty="0">
                <a:hlinkClick r:id="rId14"/>
              </a:rPr>
              <a:t>https://www.google.com/search?q=Rózana+11+Kraków&amp;tbm=isch&amp;ved=2ahUKEwi7yJu3h7vvAhVTyCoKH</a:t>
            </a:r>
            <a:endParaRPr lang="pl-PL" sz="800" u="sng" dirty="0"/>
          </a:p>
          <a:p>
            <a:pPr>
              <a:buClr>
                <a:srgbClr val="3333CC"/>
              </a:buClr>
              <a:buNone/>
            </a:pPr>
            <a:r>
              <a:rPr lang="pl-PL" sz="800" u="sng" dirty="0"/>
              <a:t>         dumCaMQ2-cCegQIABAA&amp;oq=Rózana+11+Kraków&amp;gs_lcp=CgNpbWcQA1AAWABgmzxoAHAAeACAAQCIAQCSAQCYAQCqAQtnd3Mtd2l6LWltZw&amp;sclient=</a:t>
            </a:r>
            <a:r>
              <a:rPr lang="pl-PL" sz="800" u="sng" dirty="0" err="1"/>
              <a:t>img&amp;ei</a:t>
            </a:r>
            <a:r>
              <a:rPr lang="pl-PL" sz="800" u="sng" dirty="0"/>
              <a:t>=oOpTYLv4O9OQqwHbzaaYCg&amp;bih=589&amp;biw=1320&amp;client=</a:t>
            </a:r>
            <a:r>
              <a:rPr lang="pl-PL" sz="800" u="sng" dirty="0" err="1"/>
              <a:t>opera&amp;hs</a:t>
            </a:r>
            <a:r>
              <a:rPr lang="pl-PL" sz="800" u="sng" dirty="0"/>
              <a:t>=</a:t>
            </a:r>
            <a:r>
              <a:rPr lang="pl-PL" sz="800" u="sng" dirty="0" err="1"/>
              <a:t>ZZl#imgrc</a:t>
            </a:r>
            <a:r>
              <a:rPr lang="pl-PL" sz="800" u="sng" dirty="0"/>
              <a:t>=2HSyz_QkC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800" u="sng" dirty="0">
                <a:hlinkClick r:id="rId15"/>
              </a:rPr>
              <a:t>https://www.google.com/search?q=JanTyranowski&amp;client=opera&amp;hs=ea6&amp;tbm=isch&amp;source=iu&amp;ictx=1&amp;fir=r_PcmtLM6mxKyM%252C7AYo-3_aKPmS3M%252C_&amp;vet=1&amp;usg=AI4_-kRxkFVLg5H-tiuh2WloMklduRfVMA&amp;sa=X&amp;ved=2ahUKEwjU3cq3jLvvAhXvkIsKHSTICUAQ_h16BAgdEAE#imgrc=j7W_PdLmb5GM_M</a:t>
            </a:r>
            <a:endParaRPr lang="pl-PL" sz="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endParaRPr lang="pl-PL" sz="800" dirty="0"/>
          </a:p>
          <a:p>
            <a:pPr marL="0" indent="0">
              <a:buClr>
                <a:srgbClr val="3333CC"/>
              </a:buClr>
              <a:buNone/>
            </a:pPr>
            <a:endParaRPr lang="pl-PL" sz="800" dirty="0"/>
          </a:p>
          <a:p>
            <a:endParaRPr lang="pl-PL" sz="8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endParaRPr lang="pl-PL" sz="800" dirty="0"/>
          </a:p>
          <a:p>
            <a:pPr marL="0" indent="0">
              <a:buNone/>
            </a:pPr>
            <a:endParaRPr lang="pl-PL" sz="1200" dirty="0"/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pl-PL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57555" y="-24"/>
            <a:ext cx="16579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2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>
            <a:normAutofit/>
          </a:bodyPr>
          <a:lstStyle/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S12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u="sng" dirty="0">
                <a:hlinkClick r:id="rId2"/>
              </a:rPr>
              <a:t>https://www.google.com/search?q=Collegium+Novum+UJ%0BCollegium+Maius&amp;tbm=isch&amp;ved=2ahUKEwjo4fSjyLbvAhUDqIsKHbnDBBIQ2-cCegQIABAA&amp;oq=Collegium+Novum+UJ%0BCollegium+Maius&amp;gs_lcp=CgNpbWcQA1CC9hRY0pAVYKCqFWgAcAB4AoABd4gB5waSAQQxMS4xmAEAoAEBqgELZ3dzLXdpei1pbWewAQDAAQE&amp;sclient=img&amp;ei=io9RYOj0BoPQrgS5h5OQAQ&amp;bih=627&amp;biw=1320&amp;client=opera&amp;hs=i4R</a:t>
            </a:r>
            <a:endParaRPr lang="pl-PL" sz="1000" u="sng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S13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dirty="0">
                <a:hlinkClick r:id="rId3"/>
              </a:rPr>
              <a:t>https://www.google.com/search?q=jan+Paweł+II+w+Krakowie+97&amp;client=opera&amp;hs=b34&amp;source=lnms&amp;tbm=isch&amp;sa=X&amp;ved=2ahUKEwjE8aedlsTvAhWpk4sKHapeA_wQ_AUoAXoECAIQAw&amp;biw=1056&amp;bih=471#imgrc=ziM2uN2QfXxZdM</a:t>
            </a:r>
            <a:endParaRPr lang="pl-PL" sz="10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hlinkClick r:id="rId4"/>
              </a:rPr>
              <a:t>S14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u="sng" dirty="0">
                <a:hlinkClick r:id="rId4"/>
              </a:rPr>
              <a:t>https://www.google.com/search?q=Krypta+św.+Leonarda+na+Wawelu&amp;client=opera&amp;hs=Upn&amp;source=lnms&amp;tbm=isch&amp;biw=1320&amp;bih=627</a:t>
            </a:r>
            <a:endParaRPr lang="pl-PL" sz="1000" u="sng" dirty="0"/>
          </a:p>
          <a:p>
            <a:r>
              <a:rPr lang="pl-PL" sz="1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15</a:t>
            </a:r>
          </a:p>
          <a:p>
            <a:r>
              <a:rPr lang="pl-PL" sz="1000" dirty="0"/>
              <a:t>http://santojp2.pl/bazylika-floriana/</a:t>
            </a:r>
            <a:endParaRPr lang="pl-PL" sz="10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hlinkClick r:id="rId5"/>
            </a:endParaRPr>
          </a:p>
          <a:p>
            <a:r>
              <a:rPr lang="pl-PL" sz="10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hlinkClick r:id="rId5"/>
              </a:rPr>
              <a:t>S16</a:t>
            </a:r>
          </a:p>
          <a:p>
            <a:r>
              <a:rPr lang="pl-PL" sz="1000" u="sng" dirty="0">
                <a:hlinkClick r:id="rId5"/>
              </a:rPr>
              <a:t>https://www.google.com/search?q=Prywatna+kaplica+Jana+Pawła+na+Franciszkańskiej&amp;client=opera&amp;hs=zER&amp;source=lnms&amp;tbm=isch&amp;sa=X&amp;ved=2ahUKEwjA7ouQtL3vAhXItYsKHYWQDYwQ_AUoAnoECAMQBA&amp;biw=1320&amp;bih=627#imgrc=h9d6PjVf8ZQ4IM</a:t>
            </a:r>
            <a:endParaRPr lang="pl-PL" sz="1000" dirty="0"/>
          </a:p>
          <a:p>
            <a:r>
              <a:rPr lang="pl-PL" sz="1000" u="sng" dirty="0">
                <a:hlinkClick r:id="rId5"/>
              </a:rPr>
              <a:t>https://www.google.com/search?q=Prywatna+kaplica+Jana+Pawła+na+Franciszkańskiej&amp;client=opera&amp;hs=zER&amp;source=lnms&amp;tbm=isch&amp;sa=X&amp;ved=2ahUKEwjA7ouQtL3vAhXItYsKHYWQDYwQ_AUoAnoECAMQBA&amp;biw=1320&amp;bih=627#imgrc=UURj0ADiXWJuFM</a:t>
            </a:r>
            <a:endParaRPr lang="pl-PL" sz="10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17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dirty="0"/>
              <a:t>https://visitmalopolska.pl/pl_PL/obiekt/-/poi/kamien-papieski-na-bloniach-krakow18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18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dirty="0"/>
              <a:t>https://visitmalopolska.pl/pl_PL/obiekt/-/poi/bazylika-pw-wniebowziecia-najswietszej-marii-panny-w-krakowie-kosciol-mariacki-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hlinkClick r:id="rId6"/>
              </a:rPr>
              <a:t>S19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u="sng" dirty="0">
                <a:hlinkClick r:id="rId6"/>
              </a:rPr>
              <a:t>https://www.google.com/search?q=Kościół+Matki+Bożej+Królowej+Polski+–+Arka+Pana+w+Bieńczycach+ul.+Obrońców+Krzyża+1&amp;client=opera&amp;hs=YYp&amp;source=lnms&amp;tbm=isch&amp;biw=1320&amp;bih=627#imgrc=FPqRRAGyvMk5xM</a:t>
            </a:r>
            <a:endParaRPr lang="pl-PL" sz="1000" u="sng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20</a:t>
            </a:r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dirty="0">
                <a:hlinkClick r:id="rId7"/>
              </a:rPr>
              <a:t>https://www.google.com/search?q=Centrum+Jana+Pawła+II&amp;client=opera&amp;hs=Q27&amp;source=lnms&amp;tbm=isch&amp;sa=X&amp;ved=2ahUKEwjejY_1wMTvAhXOvosKHeeAB64Q_AUoAnoECAIQBA&amp;biw=1056&amp;bih=471</a:t>
            </a:r>
            <a:endParaRPr lang="pl-PL" sz="10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dirty="0">
                <a:hlinkClick r:id="rId8"/>
              </a:rPr>
              <a:t>https://www.milosierdzieboze.pl/sanktuarium.php</a:t>
            </a:r>
            <a:endParaRPr lang="pl-PL" sz="10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r>
              <a:rPr lang="pl-PL" sz="1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 21</a:t>
            </a:r>
            <a:r>
              <a:rPr lang="pl-PL" sz="1000" dirty="0">
                <a:hlinkClick r:id="rId3"/>
              </a:rPr>
              <a:t> </a:t>
            </a:r>
            <a:r>
              <a:rPr lang="pl-PL" sz="1000" dirty="0">
                <a:hlinkClick r:id="rId9"/>
              </a:rPr>
              <a:t>https://www.google.com/search?q=jan+Paweł+II+w+Krakowie+97&amp;client=opera&amp;hs=b34&amp;source=lnms&amp;tbm=isch&amp;sa=X&amp;ved=2ahUKEwjE8aedlsTvAhWpk4sKHapeA_wQ_AUoAXoECAIQAw&amp;biw=1056&amp;bih=471#imgrc=ziM2uN2QfXxZdM</a:t>
            </a:r>
            <a:endParaRPr lang="pl-PL" sz="1000" dirty="0"/>
          </a:p>
          <a:p>
            <a:pPr>
              <a:buClr>
                <a:srgbClr val="6600FF"/>
              </a:buClr>
              <a:buFont typeface="Wingdings" pitchFamily="2" charset="2"/>
              <a:buChar char="Ø"/>
            </a:pPr>
            <a:r>
              <a:rPr lang="pl-PL" sz="1000" dirty="0">
                <a:hlinkClick r:id="rId10"/>
              </a:rPr>
              <a:t>https://gorskiewedrowki.blogspot.com/2018/03/msp-ts-02-palac-arcybiskupi.html</a:t>
            </a:r>
            <a:endParaRPr lang="pl-PL" sz="1000" dirty="0"/>
          </a:p>
          <a:p>
            <a:pPr>
              <a:buClr>
                <a:srgbClr val="6600FF"/>
              </a:buClr>
              <a:buFont typeface="Wingdings" pitchFamily="2" charset="2"/>
              <a:buChar char="Ø"/>
            </a:pPr>
            <a:r>
              <a:rPr lang="pl-PL" sz="1000" dirty="0">
                <a:hlinkClick r:id="rId11"/>
              </a:rPr>
              <a:t>https://www.google.com/search?q=Tyniecka+10+Kraków&amp;client=opera&amp;hs=2Dm&amp;source=lnms&amp;tbm=isch&amp;sa=X&amp;ved=2ahUKEwi74PDP4L_vAhVrxIsKHbCFCZkQ_AUoAnoECAIQBA&amp;biw=1320&amp;bih=589</a:t>
            </a:r>
            <a:endParaRPr lang="pl-PL" sz="1000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endParaRPr lang="pl-PL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endParaRPr lang="pl-PL" dirty="0"/>
          </a:p>
          <a:p>
            <a:pPr>
              <a:buClr>
                <a:srgbClr val="3333CC"/>
              </a:buClr>
              <a:buFont typeface="Wingdings" pitchFamily="2" charset="2"/>
              <a:buChar char="Ø"/>
            </a:pPr>
            <a:endParaRPr lang="pl-PL" dirty="0"/>
          </a:p>
          <a:p>
            <a:pPr marL="0" indent="0">
              <a:buClr>
                <a:srgbClr val="3333CC"/>
              </a:buClr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DD72A98-B356-4A2B-A2D1-DC0C696B7B74}"/>
              </a:ext>
            </a:extLst>
          </p:cNvPr>
          <p:cNvSpPr txBox="1"/>
          <p:nvPr/>
        </p:nvSpPr>
        <p:spPr>
          <a:xfrm>
            <a:off x="5220072" y="63000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/>
              <a:t>Wybór i opracowanie – Renata Prus</a:t>
            </a:r>
          </a:p>
        </p:txBody>
      </p:sp>
    </p:spTree>
    <p:extLst>
      <p:ext uri="{BB962C8B-B14F-4D97-AF65-F5344CB8AC3E}">
        <p14:creationId xmlns:p14="http://schemas.microsoft.com/office/powerpoint/2010/main" val="4178742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3192" y="-214338"/>
            <a:ext cx="8229600" cy="1143000"/>
          </a:xfrm>
        </p:spPr>
        <p:txBody>
          <a:bodyPr/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Ścieżki Jana Pawła 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4881782"/>
            <a:ext cx="8928992" cy="1666467"/>
          </a:xfrm>
        </p:spPr>
        <p:txBody>
          <a:bodyPr>
            <a:normAutofit/>
          </a:bodyPr>
          <a:lstStyle/>
          <a:p>
            <a:r>
              <a:rPr lang="pl-PL" sz="2600" dirty="0"/>
              <a:t>Dziś tym znakiem oznaczone są miejsca, </a:t>
            </a:r>
            <a:br>
              <a:rPr lang="pl-PL" sz="2600" dirty="0"/>
            </a:br>
            <a:r>
              <a:rPr lang="pl-PL" sz="2600" dirty="0"/>
              <a:t>w których żył, działał, nauczał, bogacił swoją duchowość</a:t>
            </a:r>
          </a:p>
          <a:p>
            <a:pPr>
              <a:buNone/>
            </a:pPr>
            <a:r>
              <a:rPr lang="pl-PL" sz="2600" dirty="0"/>
              <a:t>     i charyzmę Wielki Polak.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3973" y="714356"/>
            <a:ext cx="375286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t="7077" b="12906"/>
          <a:stretch>
            <a:fillRect/>
          </a:stretch>
        </p:blipFill>
        <p:spPr bwMode="auto">
          <a:xfrm>
            <a:off x="107504" y="-71461"/>
            <a:ext cx="5944303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Jan Paweł II, Błonia, 10 czerwca 1979 r.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-32" y="1285860"/>
            <a:ext cx="7429552" cy="4572032"/>
          </a:xfrm>
        </p:spPr>
        <p:txBody>
          <a:bodyPr>
            <a:normAutofit fontScale="25000" lnSpcReduction="20000"/>
          </a:bodyPr>
          <a:lstStyle/>
          <a:p>
            <a:r>
              <a:rPr lang="pl-PL" sz="9600" i="1" dirty="0"/>
              <a:t>Pozwólcie, zanim  stąd odejdę....</a:t>
            </a:r>
          </a:p>
          <a:p>
            <a:r>
              <a:rPr lang="pl-PL" sz="9600" i="1" dirty="0"/>
              <a:t>Popatrzę jeszcze stąd na Kraków,</a:t>
            </a:r>
          </a:p>
          <a:p>
            <a:pPr>
              <a:buNone/>
            </a:pPr>
            <a:r>
              <a:rPr lang="pl-PL" sz="9600" i="1" dirty="0"/>
              <a:t>     na ten Kraków, w którym każdy kamień</a:t>
            </a:r>
            <a:br>
              <a:rPr lang="pl-PL" sz="9600" i="1" dirty="0"/>
            </a:br>
            <a:r>
              <a:rPr lang="pl-PL" sz="9600" i="1" dirty="0"/>
              <a:t>i każda cegła jest mi droga....</a:t>
            </a:r>
            <a:br>
              <a:rPr lang="pl-PL" sz="9600" i="1" dirty="0"/>
            </a:br>
            <a:r>
              <a:rPr lang="pl-PL" sz="9600" i="1" dirty="0"/>
              <a:t>Patrzę stąd na Polskę.</a:t>
            </a:r>
          </a:p>
          <a:p>
            <a:r>
              <a:rPr lang="pl-PL" sz="9600" i="1" dirty="0"/>
              <a:t>I dlatego - zanim stąd odejdę – proszę Was,</a:t>
            </a:r>
            <a:br>
              <a:rPr lang="pl-PL" sz="9600" i="1" dirty="0"/>
            </a:br>
            <a:r>
              <a:rPr lang="pl-PL" sz="9600" i="1" dirty="0"/>
              <a:t>abyście całe to duchowe dziedzictwo,</a:t>
            </a:r>
            <a:br>
              <a:rPr lang="pl-PL" sz="9600" i="1" dirty="0"/>
            </a:br>
            <a:r>
              <a:rPr lang="pl-PL" sz="9600" i="1" dirty="0"/>
              <a:t>któremu na imię Polska, raz jeszcze przyjęli</a:t>
            </a:r>
            <a:br>
              <a:rPr lang="pl-PL" sz="9600" i="1" dirty="0"/>
            </a:br>
            <a:r>
              <a:rPr lang="pl-PL" sz="9600" i="1" dirty="0"/>
              <a:t>z wiarą, nadzieją i miłością (....)</a:t>
            </a:r>
          </a:p>
          <a:p>
            <a:r>
              <a:rPr lang="pl-PL" sz="9600" i="1" dirty="0"/>
              <a:t>Abyście nigdy nie zwątpili i nie znużyli się</a:t>
            </a:r>
            <a:br>
              <a:rPr lang="pl-PL" sz="9600" i="1" dirty="0"/>
            </a:br>
            <a:r>
              <a:rPr lang="pl-PL" sz="9600" i="1" dirty="0"/>
              <a:t>i nie zniechęcili.</a:t>
            </a:r>
          </a:p>
          <a:p>
            <a:r>
              <a:rPr lang="pl-PL" sz="9600" i="1" dirty="0"/>
              <a:t>Abyście nie podcinali sami tych korzeni,</a:t>
            </a:r>
            <a:br>
              <a:rPr lang="pl-PL" sz="9600" i="1" dirty="0"/>
            </a:br>
            <a:r>
              <a:rPr lang="pl-PL" sz="9600" i="1" dirty="0"/>
              <a:t>z których wyrastamy.</a:t>
            </a:r>
          </a:p>
          <a:p>
            <a:pPr>
              <a:buNone/>
            </a:pPr>
            <a:br>
              <a:rPr lang="pl-PL" sz="9600" dirty="0"/>
            </a:br>
            <a:r>
              <a:rPr lang="pl-PL" sz="4400" dirty="0"/>
              <a:t>   </a:t>
            </a:r>
          </a:p>
          <a:p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1334" y="1214422"/>
            <a:ext cx="517269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Barka podk_ad karaoke ulubiona pie__ Jana Paw_a I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042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5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Dom przy ul. Tynieckiej 10</a:t>
            </a: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pl-PL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4071942"/>
            <a:ext cx="9858444" cy="271464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sz="2800" dirty="0"/>
              <a:t>       Mieszkał tu z ojcem w latach 1938 – 1944.</a:t>
            </a:r>
          </a:p>
          <a:p>
            <a:pPr>
              <a:buNone/>
            </a:pPr>
            <a:r>
              <a:rPr lang="pl-PL" sz="2800" dirty="0"/>
              <a:t>       Wydarzenia, które zaszły w życiu młodego Karola w tym czasie, to:</a:t>
            </a: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pl-PL" sz="2800" dirty="0"/>
              <a:t>  studia polonistyczne na Uniwersytecie Jagiellońskim</a:t>
            </a: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pl-PL" sz="2800" dirty="0"/>
              <a:t>  śmierć ojca</a:t>
            </a: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pl-PL" sz="2800" dirty="0"/>
              <a:t>  praca w kamieniołomie i zakładach sodowych Solvay</a:t>
            </a: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pl-PL" sz="2800" dirty="0"/>
              <a:t>  studia filozoficzne w konspiracyjnym seminarium duchownym.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712189"/>
            <a:ext cx="6444000" cy="364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678637"/>
            <a:ext cx="2500330" cy="3750495"/>
          </a:xfrm>
          <a:prstGeom prst="rect">
            <a:avLst/>
          </a:prstGeom>
          <a:noFill/>
        </p:spPr>
      </p:pic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929718" cy="785818"/>
          </a:xfrm>
        </p:spPr>
        <p:txBody>
          <a:bodyPr>
            <a:noAutofit/>
          </a:bodyPr>
          <a:lstStyle/>
          <a:p>
            <a:r>
              <a:rPr lang="pl-P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Dawne Zakłady Sodowe Solvay</a:t>
            </a:r>
            <a:br>
              <a:rPr lang="pl-P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43042" y="4572008"/>
            <a:ext cx="6929486" cy="107157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>
              <a:buNone/>
            </a:pPr>
            <a:r>
              <a:rPr lang="pl-PL" sz="7400" dirty="0"/>
              <a:t> </a:t>
            </a:r>
            <a:r>
              <a:rPr lang="pl-PL" sz="9600" dirty="0"/>
              <a:t>Tu przez cztery lata pracował jako robotnik</a:t>
            </a:r>
            <a:br>
              <a:rPr lang="pl-PL" sz="9600" dirty="0"/>
            </a:br>
            <a:r>
              <a:rPr lang="pl-PL" sz="9600" dirty="0"/>
              <a:t>w oczyszczalni wody przy kotłowni</a:t>
            </a:r>
            <a:r>
              <a:rPr lang="pl-PL" sz="7400" dirty="0"/>
              <a:t>.</a:t>
            </a:r>
          </a:p>
        </p:txBody>
      </p:sp>
      <p:sp>
        <p:nvSpPr>
          <p:cNvPr id="18436" name="AutoShape 4" descr="DAWNE ZAKŁADY SODOWE „SOLVAY”, ul. Zakopiańska 62 | 100-lecie urodzin Jana  Pawła 2, Instytut Dialogu Międzykulturowego im. Jana Pawła 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8438" name="Picture 6" descr="DAWNE ZAKŁADY SODOWE „SOLVAY”, ul. Zakopiańska 62 | 100-lecie urodzin Jana  Pawła 2, Instytut Dialogu Międzykulturowego im. Jana Pawła 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285860"/>
            <a:ext cx="5786478" cy="3857651"/>
          </a:xfrm>
          <a:prstGeom prst="rect">
            <a:avLst/>
          </a:prstGeom>
          <a:noFill/>
        </p:spPr>
      </p:pic>
      <p:pic>
        <p:nvPicPr>
          <p:cNvPr id="18440" name="Picture 8" descr="Papieskie centrum w dawnym Solvayu - www.gosc.pl"/>
          <p:cNvPicPr>
            <a:picLocks noChangeAspect="1" noChangeArrowheads="1"/>
          </p:cNvPicPr>
          <p:nvPr/>
        </p:nvPicPr>
        <p:blipFill>
          <a:blip r:embed="rId3"/>
          <a:srcRect l="4374" r="11250" b="3417"/>
          <a:stretch>
            <a:fillRect/>
          </a:stretch>
        </p:blipFill>
        <p:spPr bwMode="auto">
          <a:xfrm>
            <a:off x="1643042" y="1214422"/>
            <a:ext cx="6215106" cy="464347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31289" y="571480"/>
            <a:ext cx="86619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Dziś – Centrum Sztuki Współczesnej </a:t>
            </a:r>
            <a:br>
              <a:rPr lang="pl-P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   ,, Solvay”</a:t>
            </a:r>
            <a:br>
              <a:rPr lang="pl-PL" sz="3600" dirty="0"/>
            </a:br>
            <a:endParaRPr lang="pl-PL" sz="3600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Picture 12" descr="http://www.zakrzowek.info/uploads/pages/1510669620.jpg"/>
          <p:cNvPicPr>
            <a:picLocks noChangeAspect="1" noChangeArrowheads="1"/>
          </p:cNvPicPr>
          <p:nvPr/>
        </p:nvPicPr>
        <p:blipFill>
          <a:blip r:embed="rId3"/>
          <a:srcRect t="18491"/>
          <a:stretch>
            <a:fillRect/>
          </a:stretch>
        </p:blipFill>
        <p:spPr bwMode="auto">
          <a:xfrm>
            <a:off x="-32" y="571480"/>
            <a:ext cx="5099306" cy="314327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Kamieniołom na Zakrzówku</a:t>
            </a: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pl-PL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434" y="3866376"/>
            <a:ext cx="9358346" cy="2554287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  <a:p>
            <a:r>
              <a:rPr lang="pl-PL" dirty="0"/>
              <a:t> </a:t>
            </a:r>
            <a:r>
              <a:rPr lang="pl-PL" sz="2600" dirty="0"/>
              <a:t>Pracował tu jako robotnik w latach 1940 – 1941.</a:t>
            </a:r>
          </a:p>
          <a:p>
            <a:pPr>
              <a:buNone/>
            </a:pPr>
            <a:r>
              <a:rPr lang="pl-PL" sz="2600" dirty="0"/>
              <a:t>     Zatrudniony był przy wysadzaniu wapienia za pomocą ładunków amonitu i ładowaniem go na wagoniki kolejki wąskotorowej dojeżdżającej do fabryki Solvay.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1480"/>
            <a:ext cx="507206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71406" y="37828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Kamieniołom na Zakrzówku przed zalaniem</a:t>
            </a:r>
            <a:br>
              <a:rPr lang="pl-PL" dirty="0"/>
            </a:br>
            <a:r>
              <a:rPr lang="pl-PL" dirty="0"/>
              <a:t> w roku 1992. </a:t>
            </a:r>
          </a:p>
        </p:txBody>
      </p:sp>
      <p:pic>
        <p:nvPicPr>
          <p:cNvPr id="17414" name="Picture 6" descr="Zakrzówek, Kraków - zdjęc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571481"/>
            <a:ext cx="4422459" cy="3144860"/>
          </a:xfrm>
          <a:prstGeom prst="rect">
            <a:avLst/>
          </a:prstGeom>
          <a:noFill/>
        </p:spPr>
      </p:pic>
      <p:sp>
        <p:nvSpPr>
          <p:cNvPr id="17416" name="AutoShape 8" descr="Zakrzówek (kamieniołom) – Wikipedia, wolna encyklo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7418" name="Picture 10" descr="Zalew Zakrzówek DK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4" y="571480"/>
            <a:ext cx="4658442" cy="3143272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357158" y="2643182"/>
            <a:ext cx="15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Widok obecny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571480"/>
            <a:ext cx="442912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5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Dom przy ul. Szwedzkiej 12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406" y="4077072"/>
            <a:ext cx="9001156" cy="26642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pl-PL" dirty="0"/>
          </a:p>
          <a:p>
            <a:endParaRPr lang="pl-PL" sz="2400" dirty="0"/>
          </a:p>
          <a:p>
            <a:r>
              <a:rPr lang="pl-PL" sz="2600" dirty="0"/>
              <a:t>29 lutego 1944 roku Karol doznał urazu spowodowanego potrąceniem przez niemiecką ciężarówkę.</a:t>
            </a:r>
          </a:p>
          <a:p>
            <a:r>
              <a:rPr lang="pl-PL" sz="2600" dirty="0"/>
              <a:t>Do zdrowia dochodził pod opieką mieszkającej tu Ireny Szkockiej</a:t>
            </a:r>
            <a:br>
              <a:rPr lang="pl-PL" sz="2600" dirty="0"/>
            </a:br>
            <a:r>
              <a:rPr lang="pl-PL" sz="2600" dirty="0"/>
              <a:t> i jej rodziny.</a:t>
            </a:r>
          </a:p>
          <a:p>
            <a:r>
              <a:rPr lang="pl-PL" sz="2600" dirty="0"/>
              <a:t>Po wyzdrowieniu przeniósł się do seminarium duchownego.</a:t>
            </a:r>
          </a:p>
        </p:txBody>
      </p:sp>
      <p:sp>
        <p:nvSpPr>
          <p:cNvPr id="6" name="Prostokąt 5"/>
          <p:cNvSpPr/>
          <p:nvPr/>
        </p:nvSpPr>
        <p:spPr>
          <a:xfrm>
            <a:off x="6215074" y="1214422"/>
            <a:ext cx="2857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W domu na Szwedzkiej</a:t>
            </a:r>
            <a:br>
              <a:rPr lang="pl-PL" sz="2000" dirty="0"/>
            </a:br>
            <a:r>
              <a:rPr lang="pl-PL" sz="2000" dirty="0"/>
              <a:t> w 1946 r. odbyło się także </a:t>
            </a:r>
            <a:r>
              <a:rPr lang="pl-PL" sz="2000" dirty="0" err="1"/>
              <a:t>poprymicyjne</a:t>
            </a:r>
            <a:r>
              <a:rPr lang="pl-PL" sz="2000" dirty="0"/>
              <a:t> spotkanie</a:t>
            </a:r>
            <a:br>
              <a:rPr lang="pl-PL" sz="2000" dirty="0"/>
            </a:br>
            <a:r>
              <a:rPr lang="pl-PL" sz="2000" dirty="0"/>
              <a:t> z przyjaciółmi.</a:t>
            </a:r>
            <a:br>
              <a:rPr lang="pl-PL" sz="2000" dirty="0"/>
            </a:br>
            <a:r>
              <a:rPr lang="pl-PL" sz="2000" dirty="0"/>
              <a:t> Jeszcze jako biskup Karol Wojtyła przychodził tu co roku w okresie Bożego Narodzenia na śpiewanie kolęd</a:t>
            </a:r>
            <a:r>
              <a:rPr lang="pl-PL" dirty="0"/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656115"/>
            <a:ext cx="6143668" cy="405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-357214"/>
            <a:ext cx="8929718" cy="868346"/>
          </a:xfrm>
        </p:spPr>
        <p:txBody>
          <a:bodyPr>
            <a:normAutofit fontScale="90000"/>
          </a:bodyPr>
          <a:lstStyle/>
          <a:p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Budynek przy ul. Komorowskiego 7</a:t>
            </a:r>
            <a:br>
              <a:rPr lang="pl-PL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28576" y="5214950"/>
            <a:ext cx="9086856" cy="1625593"/>
          </a:xfrm>
        </p:spPr>
        <p:txBody>
          <a:bodyPr>
            <a:normAutofit/>
          </a:bodyPr>
          <a:lstStyle/>
          <a:p>
            <a:r>
              <a:rPr lang="pl-PL" sz="2400" dirty="0"/>
              <a:t>Tu w latach 1941- 1967 działał Teatr Rapsodyczny.</a:t>
            </a:r>
          </a:p>
          <a:p>
            <a:r>
              <a:rPr lang="pl-PL" sz="2400" dirty="0"/>
              <a:t> Pomysłodawcą był Mieczysław Kotlarczyk, przyjaciel Karola Wojtyły.</a:t>
            </a:r>
          </a:p>
          <a:p>
            <a:r>
              <a:rPr lang="pl-PL" sz="2400" dirty="0"/>
              <a:t> Współtwórcą spektakli i głównym aktorem był młody Karol.</a:t>
            </a:r>
          </a:p>
          <a:p>
            <a:endParaRPr lang="pl-PL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921547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1000108"/>
            <a:ext cx="217996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6" descr="strzalki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250097">
            <a:off x="2096770" y="4714297"/>
            <a:ext cx="762000" cy="28575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94227" y="2928934"/>
            <a:ext cx="2892153" cy="179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/>
          <a:srcRect l="2551" t="2154" r="3066" b="3057"/>
          <a:stretch>
            <a:fillRect/>
          </a:stretch>
        </p:blipFill>
        <p:spPr bwMode="auto">
          <a:xfrm>
            <a:off x="5214974" y="1000108"/>
            <a:ext cx="4000496" cy="298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 descr="https://archimuzeum.pl/wp-content/uploads/2020/03/Witko0059.jpg"/>
          <p:cNvPicPr>
            <a:picLocks noChangeAspect="1" noChangeArrowheads="1"/>
          </p:cNvPicPr>
          <p:nvPr/>
        </p:nvPicPr>
        <p:blipFill>
          <a:blip r:embed="rId8" cstate="print"/>
          <a:srcRect l="3529"/>
          <a:stretch>
            <a:fillRect/>
          </a:stretch>
        </p:blipFill>
        <p:spPr bwMode="auto">
          <a:xfrm>
            <a:off x="48891" y="642918"/>
            <a:ext cx="6072616" cy="4639424"/>
          </a:xfrm>
          <a:prstGeom prst="rect">
            <a:avLst/>
          </a:prstGeom>
          <a:noFill/>
        </p:spPr>
      </p:pic>
      <p:pic>
        <p:nvPicPr>
          <p:cNvPr id="10" name="Obraz 9" descr="strzalki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70784" y="4191009"/>
            <a:ext cx="762000" cy="285750"/>
          </a:xfrm>
          <a:prstGeom prst="rect">
            <a:avLst/>
          </a:prstGeom>
        </p:spPr>
      </p:pic>
      <p:pic>
        <p:nvPicPr>
          <p:cNvPr id="12" name="Picture 4" descr="https://archimuzeum.pl/wp-content/uploads/2020/05/skanuj0005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35120" y="642918"/>
            <a:ext cx="3180350" cy="4643470"/>
          </a:xfrm>
          <a:prstGeom prst="rect">
            <a:avLst/>
          </a:prstGeom>
          <a:noFill/>
        </p:spPr>
      </p:pic>
    </p:spTree>
  </p:cSld>
  <p:clrMapOvr>
    <a:masterClrMapping/>
  </p:clrMapOvr>
  <p:transition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4514 L -0.00035 -0.28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5028</TotalTime>
  <Words>2794</Words>
  <Application>Microsoft Office PowerPoint</Application>
  <PresentationFormat>Pokaz na ekranie (4:3)</PresentationFormat>
  <Paragraphs>180</Paragraphs>
  <Slides>24</Slides>
  <Notes>2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Motyw pakietu Office</vt:lpstr>
      <vt:lpstr>Papieski Kraków - śladami  wspomnień</vt:lpstr>
      <vt:lpstr> Kraków – miasto szczególne w życiu Karola Wojtyły  </vt:lpstr>
      <vt:lpstr>Ścieżki Jana Pawła II</vt:lpstr>
      <vt:lpstr> Jan Paweł II, Błonia, 10 czerwca 1979 r. </vt:lpstr>
      <vt:lpstr>Dom przy ul. Tynieckiej 10 </vt:lpstr>
      <vt:lpstr>Dawne Zakłady Sodowe Solvay </vt:lpstr>
      <vt:lpstr>Kamieniołom na Zakrzówku </vt:lpstr>
      <vt:lpstr>Dom przy ul. Szwedzkiej 12 </vt:lpstr>
      <vt:lpstr>  Budynek przy ul. Komorowskiego 7 </vt:lpstr>
      <vt:lpstr>Kościół św. Stanisława Kostki xx. Salezjanów na Dębnikach </vt:lpstr>
      <vt:lpstr>Dom Jana Tyranowskiego ul. Różana 11 </vt:lpstr>
      <vt:lpstr>  Collegium Novum UJ  </vt:lpstr>
      <vt:lpstr>  Wyższe Seminarium Duchowne  Archidiecezji Krakowskiej    </vt:lpstr>
      <vt:lpstr>Krypta św. Leonarda na Wawelu </vt:lpstr>
      <vt:lpstr>Bazylika św. Floriana</vt:lpstr>
      <vt:lpstr>Pałac Biskupów Krakowskich                                          ul. Franciszkańska 3 </vt:lpstr>
      <vt:lpstr>Kamień papieski na Błoniach </vt:lpstr>
      <vt:lpstr>Bazylika Wniebowzięcia Najświętszej Maryi Panny </vt:lpstr>
      <vt:lpstr>Kościół Matki Bożej Królowej Polski - Arka Pana</vt:lpstr>
      <vt:lpstr>Prezentacja programu PowerPoint</vt:lpstr>
      <vt:lpstr>Grób Rodziców Jana Pawła II  </vt:lpstr>
      <vt:lpstr>Papieski Tramwaj</vt:lpstr>
      <vt:lpstr>Bibliografia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Papieski Kraków - śladami  wspomnień</dc:title>
  <dc:creator>Małgosia</dc:creator>
  <cp:lastModifiedBy>Krzysztof</cp:lastModifiedBy>
  <cp:revision>46</cp:revision>
  <dcterms:created xsi:type="dcterms:W3CDTF">2021-03-15T18:08:16Z</dcterms:created>
  <dcterms:modified xsi:type="dcterms:W3CDTF">2021-03-31T05:42:34Z</dcterms:modified>
</cp:coreProperties>
</file>