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066680" y="4114080"/>
            <a:ext cx="100580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220800" y="4114080"/>
            <a:ext cx="49082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1066680" y="4114080"/>
            <a:ext cx="49082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2103438"/>
            <a:ext cx="482441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2103438"/>
            <a:ext cx="482441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384912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384912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1066680" y="642600"/>
            <a:ext cx="10058040" cy="635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066680" y="4114080"/>
            <a:ext cx="49082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384912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</p:spPr>
        <p:txBody>
          <a:bodyPr anchor="ctr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384912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0800" y="4114080"/>
            <a:ext cx="49082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066680" y="4114080"/>
            <a:ext cx="100580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1066680" y="4114080"/>
            <a:ext cx="100580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220800" y="4114080"/>
            <a:ext cx="49082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1066680" y="4114080"/>
            <a:ext cx="4908240" cy="1836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2103438"/>
            <a:ext cx="482441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0" y="2103438"/>
            <a:ext cx="482441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10058040" cy="384912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384912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384912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1066680" y="642600"/>
            <a:ext cx="10058040" cy="6357600"/>
          </a:xfrm>
          <a:prstGeom prst="rect">
            <a:avLst/>
          </a:prstGeom>
        </p:spPr>
        <p:txBody>
          <a:bodyPr anchor="ctr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066680" y="4114080"/>
            <a:ext cx="49082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384912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384912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20800" y="4114080"/>
            <a:ext cx="49082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66680" y="642600"/>
            <a:ext cx="10058040" cy="137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66680" y="2103120"/>
            <a:ext cx="49082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20800" y="2103120"/>
            <a:ext cx="49082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066680" y="4114080"/>
            <a:ext cx="10058040" cy="1836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 hidden="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2" hidden="1"/>
          <p:cNvSpPr/>
          <p:nvPr/>
        </p:nvSpPr>
        <p:spPr>
          <a:xfrm>
            <a:off x="234950" y="238125"/>
            <a:ext cx="11722100" cy="638175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480"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371475" y="374650"/>
            <a:ext cx="11449050" cy="6107113"/>
          </a:xfrm>
          <a:prstGeom prst="rect">
            <a:avLst/>
          </a:prstGeom>
          <a:noFill/>
          <a:ln w="6480">
            <a:solidFill>
              <a:schemeClr val="tx1">
                <a:lumMod val="85000"/>
                <a:lumOff val="1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307880" y="1267560"/>
            <a:ext cx="9576000" cy="4307760"/>
          </a:xfrm>
          <a:prstGeom prst="rect">
            <a:avLst/>
          </a:prstGeom>
          <a:solidFill>
            <a:srgbClr val="FFFFFF"/>
          </a:solidFill>
          <a:ln w="6480">
            <a:noFill/>
          </a:ln>
          <a:effectLst>
            <a:outerShdw blurRad="50800" algn="ctr" rotWithShape="0">
              <a:srgbClr val="000000">
                <a:alpha val="66000"/>
              </a:srgbClr>
            </a:outerShdw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480">
            <a:solidFill>
              <a:schemeClr val="tx1">
                <a:lumMod val="75000"/>
                <a:lumOff val="2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5135563" y="1266825"/>
            <a:ext cx="1919287" cy="73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Line 8"/>
          <p:cNvSpPr/>
          <p:nvPr/>
        </p:nvSpPr>
        <p:spPr>
          <a:xfrm>
            <a:off x="5249863" y="1266825"/>
            <a:ext cx="0" cy="612775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Line 9"/>
          <p:cNvSpPr/>
          <p:nvPr/>
        </p:nvSpPr>
        <p:spPr>
          <a:xfrm>
            <a:off x="6942138" y="1266825"/>
            <a:ext cx="0" cy="612775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Line 10"/>
          <p:cNvSpPr/>
          <p:nvPr/>
        </p:nvSpPr>
        <p:spPr>
          <a:xfrm>
            <a:off x="5249863" y="1882775"/>
            <a:ext cx="1692275" cy="1588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1628775" y="2244725"/>
            <a:ext cx="8932863" cy="2436813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PlaceHolder 12"/>
          <p:cNvSpPr>
            <a:spLocks noGrp="1"/>
          </p:cNvSpPr>
          <p:nvPr>
            <p:ph type="dt"/>
          </p:nvPr>
        </p:nvSpPr>
        <p:spPr>
          <a:xfrm>
            <a:off x="5318125" y="1341438"/>
            <a:ext cx="1554163" cy="485775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defRPr>
            </a:lvl1pPr>
          </a:lstStyle>
          <a:p>
            <a:pPr>
              <a:defRPr/>
            </a:pPr>
            <a:r>
              <a:rPr lang="cs-CZ"/>
              <a:t>1. 4. 2020</a:t>
            </a:r>
            <a:endParaRPr lang="cs-CZ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ftr"/>
          </p:nvPr>
        </p:nvSpPr>
        <p:spPr>
          <a:xfrm>
            <a:off x="1628775" y="5176838"/>
            <a:ext cx="5729288" cy="22860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PlaceHolder 14"/>
          <p:cNvSpPr>
            <a:spLocks noGrp="1"/>
          </p:cNvSpPr>
          <p:nvPr>
            <p:ph type="sldNum"/>
          </p:nvPr>
        </p:nvSpPr>
        <p:spPr>
          <a:xfrm>
            <a:off x="8607425" y="5176838"/>
            <a:ext cx="1954213" cy="22860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pc="-1">
                <a:solidFill>
                  <a:srgbClr val="5C5C5C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defRPr>
            </a:lvl1pPr>
          </a:lstStyle>
          <a:p>
            <a:pPr>
              <a:defRPr/>
            </a:pPr>
            <a:fld id="{DC301250-EA29-4F9E-9026-B4375FA1F92B}" type="slidenum">
              <a:rPr lang="cs-CZ"/>
              <a:pPr>
                <a:defRPr/>
              </a:pPr>
              <a:t>‹#›</a:t>
            </a:fld>
            <a:endParaRPr lang="cs-CZ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/>
              <a:t>Klikněte pro úpravu formátu textu osnovy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osnovy</a:t>
            </a:r>
          </a:p>
          <a:p>
            <a:pPr lvl="4"/>
            <a:r>
              <a:rPr lang="cs-CZ"/>
              <a:t>Pátá úroveň osnovy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234720" y="237600"/>
            <a:ext cx="11722320" cy="638208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480"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371475" y="374650"/>
            <a:ext cx="11449050" cy="6107113"/>
          </a:xfrm>
          <a:prstGeom prst="rect">
            <a:avLst/>
          </a:prstGeom>
          <a:noFill/>
          <a:ln w="6480">
            <a:solidFill>
              <a:schemeClr val="tx1">
                <a:lumMod val="85000"/>
                <a:lumOff val="1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1066800" y="2103438"/>
            <a:ext cx="10058400" cy="38481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Klikněte pro úpravu formátu textu osnovy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osnovy</a:t>
            </a:r>
          </a:p>
          <a:p>
            <a:pPr lvl="4"/>
            <a:r>
              <a:rPr lang="cs-CZ"/>
              <a:t>Pátá úroveň osnovy</a:t>
            </a:r>
          </a:p>
          <a:p>
            <a:pPr lvl="5"/>
            <a:r>
              <a:rPr lang="cs-CZ"/>
              <a:t>Šestá úroveň</a:t>
            </a:r>
          </a:p>
          <a:p>
            <a:r>
              <a:rPr lang="cs-CZ"/>
              <a:t>Sedmá úroveňPo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4" name="PlaceHolder 6"/>
          <p:cNvSpPr>
            <a:spLocks noGrp="1"/>
          </p:cNvSpPr>
          <p:nvPr>
            <p:ph type="dt"/>
          </p:nvPr>
        </p:nvSpPr>
        <p:spPr>
          <a:xfrm>
            <a:off x="7256463" y="6035675"/>
            <a:ext cx="2892425" cy="365125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defRPr>
            </a:lvl1pPr>
          </a:lstStyle>
          <a:p>
            <a:pPr>
              <a:defRPr/>
            </a:pPr>
            <a:r>
              <a:rPr lang="cs-CZ"/>
              <a:t>1. 4. 2020</a:t>
            </a:r>
            <a:endParaRPr lang="cs-CZ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ftr"/>
          </p:nvPr>
        </p:nvSpPr>
        <p:spPr>
          <a:xfrm>
            <a:off x="1066800" y="6035675"/>
            <a:ext cx="5816600" cy="365125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" name="PlaceHolder 8"/>
          <p:cNvSpPr>
            <a:spLocks noGrp="1"/>
          </p:cNvSpPr>
          <p:nvPr>
            <p:ph type="sldNum"/>
          </p:nvPr>
        </p:nvSpPr>
        <p:spPr>
          <a:xfrm>
            <a:off x="10287000" y="6035675"/>
            <a:ext cx="838200" cy="365125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defRPr>
            </a:lvl1pPr>
          </a:lstStyle>
          <a:p>
            <a:pPr>
              <a:defRPr/>
            </a:pPr>
            <a:fld id="{1C032C4F-F919-428A-84B2-2BFE458AC814}" type="slidenum">
              <a:rPr lang="cs-CZ"/>
              <a:pPr>
                <a:defRPr/>
              </a:pPr>
              <a:t>‹#›</a:t>
            </a:fld>
            <a:endParaRPr lang="cs-CZ" sz="1400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CustomShape 1"/>
          <p:cNvSpPr/>
          <p:nvPr/>
        </p:nvSpPr>
        <p:spPr>
          <a:xfrm>
            <a:off x="938213" y="1808163"/>
            <a:ext cx="5451475" cy="32416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1103400" y="1974960"/>
            <a:ext cx="5120280" cy="2907360"/>
          </a:xfrm>
          <a:prstGeom prst="rect">
            <a:avLst/>
          </a:prstGeom>
          <a:noFill/>
          <a:ln w="6480">
            <a:solidFill>
              <a:schemeClr val="tx1"/>
            </a:solidFill>
            <a:miter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TextShape 3"/>
          <p:cNvSpPr txBox="1"/>
          <p:nvPr/>
        </p:nvSpPr>
        <p:spPr>
          <a:xfrm>
            <a:off x="1276350" y="2349500"/>
            <a:ext cx="4775200" cy="16303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cs-CZ" sz="4400">
                <a:solidFill>
                  <a:srgbClr val="000000"/>
                </a:solidFill>
                <a:latin typeface="Avenir Next LT Pro Light"/>
                <a:cs typeface="DejaVu Sans" pitchFamily="34" charset="0"/>
              </a:rPr>
              <a:t>SOUVĚTÍ SOUŘADNÉ</a:t>
            </a:r>
            <a:endParaRPr lang="cs-CZ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95" name="TextShape 4"/>
          <p:cNvSpPr txBox="1"/>
          <p:nvPr/>
        </p:nvSpPr>
        <p:spPr>
          <a:xfrm>
            <a:off x="1276350" y="3990975"/>
            <a:ext cx="4775200" cy="558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Poměry mezi hlavními větami</a:t>
            </a:r>
            <a:endParaRPr lang="cs-CZ" sz="3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000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PŘÍKLADY K PROCVIČENÍ</a:t>
            </a:r>
            <a:endParaRPr lang="cs-CZ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879475" y="1704975"/>
            <a:ext cx="10580688" cy="4800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Urči poměry mezi větami hlavními: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Přišel pozdě a odešel o hodinu dřív.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Schůzku nestihl, ale neomluvil se.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Přišel jsem, viděl jsem, zvítězil jsem.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Vyhrál, dokonce překonal dosavadní rekord.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Chtěl uvařit večeři, nenakoupil na ni ale včas.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Buď přijď, nebo ti alespoň zavolám.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Neudělal úkoly a byl drzý.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Začal víc pracovat, a tak neměl tolik času na kamarády.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Buď si se mnou povídej, nebo sleduj televizi.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Nenařídil si budík, a tak zaspal. 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/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/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/>
            <a:r>
              <a:rPr lang="cs-CZ" sz="1600">
                <a:solidFill>
                  <a:srgbClr val="808080"/>
                </a:solidFill>
                <a:latin typeface="Avenir Next LT Pro"/>
                <a:cs typeface="DejaVu Sans" pitchFamily="34" charset="0"/>
              </a:rPr>
              <a:t>Správné odpovědi najdeš na další straně.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7256463" y="6035675"/>
            <a:ext cx="2892425" cy="365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rPr>
              <a:t>1. 4. 2020</a:t>
            </a:r>
            <a:endParaRPr lang="cs-CZ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000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PŘÍKLADY K PROCVIČENÍ - řešení</a:t>
            </a:r>
            <a:endParaRPr lang="cs-CZ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879475" y="1717675"/>
            <a:ext cx="10580688" cy="4159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Urči poměry mezi větami hlavními: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Přišel pozdě a odešel o hodinu dřív. - </a:t>
            </a:r>
            <a:r>
              <a:rPr lang="cs-CZ" sz="1600" b="1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slučovací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Schůzku nestihl, ale neomluvil se. - </a:t>
            </a:r>
            <a:r>
              <a:rPr lang="cs-CZ" sz="1600" b="1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odporovací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Přišel jsem, viděl jsem, zvítězil jsem. - </a:t>
            </a:r>
            <a:r>
              <a:rPr lang="cs-CZ" sz="1600" b="1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slučovací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Vyhrál, dokonce překonal dosavadní rekord. - </a:t>
            </a:r>
            <a:r>
              <a:rPr lang="cs-CZ" sz="1600" b="1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stupňovací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Chtěl uvařit večeři, nenakoupil na ni ale včas. - </a:t>
            </a:r>
            <a:r>
              <a:rPr lang="cs-CZ" sz="1600" b="1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odporovací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Buď přijď, nebo ti alespoň zavolám. - </a:t>
            </a:r>
            <a:r>
              <a:rPr lang="cs-CZ" sz="1600" b="1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vylučovací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Neudělal úkoly a byl drzý. - </a:t>
            </a:r>
            <a:r>
              <a:rPr lang="cs-CZ" sz="1600" b="1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slučovací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Začal víc pracovat, a tak neměl tolik času na kamarády. - </a:t>
            </a:r>
            <a:r>
              <a:rPr lang="cs-CZ" sz="1600" b="1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důsledkový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Buď si se mnou povídej, nebo sleduj televizi. - </a:t>
            </a:r>
            <a:r>
              <a:rPr lang="cs-CZ" sz="1600" b="1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vylučovací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615950" lvl="1" indent="-341313">
              <a:buClr>
                <a:srgbClr val="262626"/>
              </a:buClr>
              <a:buFont typeface="Avenir Next LT Pro Light"/>
              <a:buAutoNum type="arabicPeriod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Nenařídil si budík, a tak zaspal.  - </a:t>
            </a:r>
            <a:r>
              <a:rPr lang="cs-CZ" sz="1600" b="1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důsledkový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7256463" y="6035675"/>
            <a:ext cx="2892425" cy="365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rPr>
              <a:t>1. 4. 2020</a:t>
            </a:r>
            <a:endParaRPr lang="cs-CZ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066800" y="887413"/>
            <a:ext cx="10058400" cy="5064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2400" b="1" u="sng">
                <a:solidFill>
                  <a:srgbClr val="808080"/>
                </a:solidFill>
                <a:latin typeface="Avenir Next LT Pro"/>
                <a:cs typeface="DejaVu Sans" pitchFamily="34" charset="0"/>
              </a:rPr>
              <a:t>Podřadné souvětí </a:t>
            </a:r>
            <a:r>
              <a:rPr lang="cs-CZ" sz="2400">
                <a:solidFill>
                  <a:srgbClr val="808080"/>
                </a:solidFill>
                <a:latin typeface="Avenir Next LT Pro"/>
                <a:cs typeface="DejaVu Sans" pitchFamily="34" charset="0"/>
              </a:rPr>
              <a:t>obsahuje </a:t>
            </a:r>
            <a:r>
              <a:rPr lang="cs-CZ" sz="2400" b="1">
                <a:solidFill>
                  <a:srgbClr val="808080"/>
                </a:solidFill>
                <a:latin typeface="Avenir Next LT Pro"/>
                <a:cs typeface="DejaVu Sans" pitchFamily="34" charset="0"/>
              </a:rPr>
              <a:t>jednu větu hlavní a libovolný počet vět vedlejších</a:t>
            </a:r>
            <a:r>
              <a:rPr lang="cs-CZ" sz="2400">
                <a:solidFill>
                  <a:srgbClr val="808080"/>
                </a:solidFill>
                <a:latin typeface="Avenir Next LT Pro"/>
                <a:cs typeface="DejaVu Sans" pitchFamily="34" charset="0"/>
              </a:rPr>
              <a:t>. Vedlejší věty nahrazují větné členy, proto druhy vedlejších vět odpovídají větným členům.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/>
            <a:r>
              <a:rPr lang="cs-CZ" sz="2400">
                <a:solidFill>
                  <a:srgbClr val="FF0000"/>
                </a:solidFill>
                <a:latin typeface="Avenir Next LT Pro"/>
                <a:cs typeface="DejaVu Sans" pitchFamily="34" charset="0"/>
              </a:rPr>
              <a:t>	X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2400" b="1" u="sng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Souřadné souvětí </a:t>
            </a:r>
            <a:r>
              <a:rPr lang="cs-CZ" sz="24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je spojení </a:t>
            </a:r>
            <a:r>
              <a:rPr lang="cs-CZ" sz="2400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alespoň dvou hlavních vět</a:t>
            </a:r>
            <a:r>
              <a:rPr lang="cs-CZ" sz="24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, případně i dalších vět vedlejších. Hlavní věty spolu souvisejí obsahem, ale mluvnicky jsou samostatnými větnými celky.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/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7256463" y="6035675"/>
            <a:ext cx="2892425" cy="365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rPr>
              <a:t>1. 4. 2020</a:t>
            </a:r>
            <a:endParaRPr lang="cs-CZ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000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POMĚR</a:t>
            </a:r>
            <a:r>
              <a:rPr lang="cs-CZ" sz="4000" b="1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 SLUČOVACÍ</a:t>
            </a:r>
            <a:endParaRPr lang="cs-CZ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1066800" y="2103438"/>
            <a:ext cx="10058400" cy="384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Značka</a:t>
            </a:r>
            <a:r>
              <a:rPr lang="cs-CZ" sz="19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: </a:t>
            </a:r>
            <a:r>
              <a:rPr lang="cs-CZ" sz="2800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+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Věty jsou obsahově rovnocenné.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spojky nejčastěji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a, i, ani, nebo, </a:t>
            </a: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příslovce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také, pak, potom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věty existují i beze spojky  (</a:t>
            </a:r>
            <a:r>
              <a:rPr lang="cs-CZ" i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Šel domů, cestou si pískal</a:t>
            </a: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.)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 b="1">
                <a:solidFill>
                  <a:srgbClr val="EE462D"/>
                </a:solidFill>
                <a:latin typeface="Avenir Next LT Pro"/>
                <a:cs typeface="DejaVu Sans" pitchFamily="34" charset="0"/>
              </a:rPr>
              <a:t>Pozor!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Nepíšeme před spojkami čárku</a:t>
            </a: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Př: 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Potoky zvučely a lesy hučely do dnešních dnů.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Nic ji nebolí, nic ji netrápí.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V létě jezdili na kole nebo hráli nějaké hry.</a:t>
            </a:r>
            <a:r>
              <a:rPr lang="cs-CZ" sz="13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
 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00" name="TextShape 3"/>
          <p:cNvSpPr txBox="1"/>
          <p:nvPr/>
        </p:nvSpPr>
        <p:spPr>
          <a:xfrm>
            <a:off x="7256463" y="6035675"/>
            <a:ext cx="2892425" cy="365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rPr>
              <a:t>1. 4. 2020</a:t>
            </a:r>
            <a:endParaRPr lang="cs-CZ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000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POMĚR</a:t>
            </a:r>
            <a:r>
              <a:rPr lang="cs-CZ" sz="4000" b="1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 STUPŇOVACÍ</a:t>
            </a:r>
            <a:endParaRPr lang="cs-CZ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066800" y="2103438"/>
            <a:ext cx="10058400" cy="384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Značka: 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Druhá věta vyjadřuje důležitější myšlenku než věta první.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spojky: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ba, ba i, dokonce, dokonce i, nejen – ale i, sice – a ještě </a:t>
            </a: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(čárka před a)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 b="1">
                <a:solidFill>
                  <a:srgbClr val="EE462D"/>
                </a:solidFill>
                <a:latin typeface="Avenir Next LT Pro"/>
                <a:cs typeface="DejaVu Sans" pitchFamily="34" charset="0"/>
              </a:rPr>
              <a:t>Pozor!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Zde píšeme čárku před spojkami</a:t>
            </a: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Př: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Vyhnal ho, ba nechtěl o jeho zaměstnání ani slyšet.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Závodníci věřili ve vítězství, dokonce i trenéři v to doufali.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Napsali si to všichni, dokonce i Pepík psal.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7256463" y="6035675"/>
            <a:ext cx="2892425" cy="365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rPr>
              <a:t>1. 4. 2020</a:t>
            </a:r>
            <a:endParaRPr lang="cs-CZ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  <p:sp>
        <p:nvSpPr>
          <p:cNvPr id="104" name="CustomShape 4"/>
          <p:cNvSpPr/>
          <p:nvPr/>
        </p:nvSpPr>
        <p:spPr>
          <a:xfrm flipV="1">
            <a:off x="2325688" y="2228850"/>
            <a:ext cx="568325" cy="168275"/>
          </a:xfrm>
          <a:prstGeom prst="bentConnector3">
            <a:avLst>
              <a:gd name="adj1" fmla="val 50000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000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POMĚR </a:t>
            </a:r>
            <a:r>
              <a:rPr lang="cs-CZ" sz="4000" b="1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ODPOROVACÍ</a:t>
            </a:r>
            <a:endParaRPr lang="cs-CZ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066800" y="2103438"/>
            <a:ext cx="10058400" cy="384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Značka: </a:t>
            </a:r>
            <a:r>
              <a:rPr lang="cs-CZ" sz="2800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x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Druhá věta vyjadřuje skutečnost, která je v rozporu se skutečností ve větě první.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spojky: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ale, avšak, však +a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 b="1">
                <a:solidFill>
                  <a:srgbClr val="EE462D"/>
                </a:solidFill>
                <a:latin typeface="Avenir Next LT Pro"/>
                <a:cs typeface="DejaVu Sans" pitchFamily="34" charset="0"/>
              </a:rPr>
              <a:t>Pozor</a:t>
            </a: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!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Před spojkami píšeme čárku</a:t>
            </a: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Př: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Máte pěknou třídu, a [můžu dosadit ale] nedovedete si toho vážit.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Přichází noc, jenže je to noc bez klidu a spánku.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Chtěla bych jít tancovat, ale nemám s kým.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07" name="TextShape 3"/>
          <p:cNvSpPr txBox="1"/>
          <p:nvPr/>
        </p:nvSpPr>
        <p:spPr>
          <a:xfrm>
            <a:off x="7256463" y="6035675"/>
            <a:ext cx="2892425" cy="365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rPr>
              <a:t>1. 4. 2020</a:t>
            </a:r>
            <a:endParaRPr lang="cs-CZ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000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POMĚR</a:t>
            </a:r>
            <a:r>
              <a:rPr lang="cs-CZ" sz="4000" b="1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 VYLUČOVACÍ</a:t>
            </a:r>
            <a:endParaRPr lang="cs-CZ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1066800" y="2103438"/>
            <a:ext cx="10058400" cy="384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Značka: </a:t>
            </a:r>
            <a:r>
              <a:rPr lang="cs-CZ" sz="2800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~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Spojení 2 vět, jejichž obsahy se vzájemně vylučují, nemohou platit oba zároveň.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spojky: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nebo, anebo, buď – nebo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 b="1">
                <a:solidFill>
                  <a:srgbClr val="EE462D"/>
                </a:solidFill>
                <a:latin typeface="Avenir Next LT Pro"/>
                <a:cs typeface="DejaVu Sans" pitchFamily="34" charset="0"/>
              </a:rPr>
              <a:t>Pozor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! Píšeme před ně čárku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Př: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V létě putujeme pěšky, nebo jezdíme na kole, nebo se plavíme na lodi.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Buď se archeologové mýlili, nebo ne.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Buď se mnou půjdeš ty, nebo nepůjdu ani já.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7256463" y="6035675"/>
            <a:ext cx="2892425" cy="365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rPr>
              <a:t>1. 4. 2020</a:t>
            </a:r>
            <a:endParaRPr lang="cs-CZ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000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POMĚR </a:t>
            </a:r>
            <a:r>
              <a:rPr lang="cs-CZ" sz="4000" b="1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PŘÍČINNÝ (DŮVODOVÝ)</a:t>
            </a:r>
            <a:endParaRPr lang="cs-CZ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1066800" y="2103438"/>
            <a:ext cx="10058400" cy="384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Značka: 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Při spojení vět v důvodovém poměru vyjadřuje druhá věta důvod věty první.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spojky: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neboť, vždyť, totiž, neb</a:t>
            </a: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(zastaralé); vysvětlují význam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 b="1">
                <a:solidFill>
                  <a:srgbClr val="EE462D"/>
                </a:solidFill>
                <a:latin typeface="Avenir Next LT Pro"/>
                <a:cs typeface="DejaVu Sans" pitchFamily="34" charset="0"/>
              </a:rPr>
              <a:t>Pozor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! Píšeme čárku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Př: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Byla dosud tma, neboť zima se již přibližovala.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Babička se tomu nedivila, vždyť svá vnoučata dobře znala.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Jirka přišel na sraz později, zdržel se totiž na nádraží.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13" name="TextShape 3"/>
          <p:cNvSpPr txBox="1"/>
          <p:nvPr/>
        </p:nvSpPr>
        <p:spPr>
          <a:xfrm>
            <a:off x="7256463" y="6035675"/>
            <a:ext cx="2892425" cy="365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rPr>
              <a:t>1. 4. 2020</a:t>
            </a:r>
            <a:endParaRPr lang="cs-CZ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2236788" y="2192338"/>
            <a:ext cx="425450" cy="20478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cs-CZ" sz="4000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POMĚR</a:t>
            </a:r>
            <a:r>
              <a:rPr lang="cs-CZ" sz="4000" b="1">
                <a:solidFill>
                  <a:srgbClr val="262626"/>
                </a:solidFill>
                <a:latin typeface="Avenir Next LT Pro Light"/>
                <a:cs typeface="DejaVu Sans" pitchFamily="34" charset="0"/>
              </a:rPr>
              <a:t> DŮSLEDKOVÝ</a:t>
            </a:r>
            <a:endParaRPr lang="cs-CZ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066800" y="2093913"/>
            <a:ext cx="9894888" cy="43862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Značka: 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V důsledkovém poměru jsou věty, z nichž druhá vyjadřuje důsledek vyplývající z věty první.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spojky: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proto, a proto, a tak, a tedy, tudíž, a tudíž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 b="1">
                <a:solidFill>
                  <a:srgbClr val="EE462D"/>
                </a:solidFill>
                <a:latin typeface="Avenir Next LT Pro"/>
                <a:cs typeface="DejaVu Sans" pitchFamily="34" charset="0"/>
              </a:rPr>
              <a:t>Pozor!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Před</a:t>
            </a:r>
            <a:r>
              <a:rPr lang="cs-CZ" b="1">
                <a:solidFill>
                  <a:srgbClr val="EE462D"/>
                </a:solidFill>
                <a:latin typeface="Avenir Next LT Pro"/>
                <a:cs typeface="DejaVu Sans" pitchFamily="34" charset="0"/>
              </a:rPr>
              <a:t> </a:t>
            </a:r>
            <a:r>
              <a:rPr lang="cs-CZ" b="1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spojkami píšeme čárku.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marL="182563" indent="-180975">
              <a:lnSpc>
                <a:spcPct val="110000"/>
              </a:lnSpc>
              <a:buClr>
                <a:srgbClr val="262626"/>
              </a:buClr>
              <a:buFont typeface="Garamond" pitchFamily="18" charset="0"/>
              <a:buChar char="◦"/>
            </a:pPr>
            <a:r>
              <a:rPr lang="cs-CZ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Př:</a:t>
            </a:r>
            <a:endParaRPr lang="cs-CZ" sz="15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Tuto knihu jsem nečetl, proto ti o ní nemohu nic říci.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Byl jsem odvážný, a proto jsem vás svedl.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  <a:p>
            <a:pPr lvl="1" indent="-180975">
              <a:buClr>
                <a:srgbClr val="262626"/>
              </a:buClr>
              <a:buFont typeface="Garamond" pitchFamily="18" charset="0"/>
              <a:buChar char="◦"/>
            </a:pPr>
            <a:r>
              <a:rPr lang="cs-CZ" sz="1600">
                <a:solidFill>
                  <a:srgbClr val="000000"/>
                </a:solidFill>
                <a:latin typeface="Avenir Next LT Pro"/>
                <a:cs typeface="DejaVu Sans" pitchFamily="34" charset="0"/>
              </a:rPr>
              <a:t>On mi nadával, a tak jsem zvedl  ten kámen.</a:t>
            </a:r>
            <a:endParaRPr lang="cs-CZ" sz="1200">
              <a:solidFill>
                <a:srgbClr val="000000"/>
              </a:solidFill>
              <a:latin typeface="Avenir Next LT Pro"/>
              <a:cs typeface="DejaVu Sans" pitchFamily="34" charset="0"/>
            </a:endParaRPr>
          </a:p>
        </p:txBody>
      </p:sp>
      <p:sp>
        <p:nvSpPr>
          <p:cNvPr id="117" name="TextShape 3"/>
          <p:cNvSpPr txBox="1"/>
          <p:nvPr/>
        </p:nvSpPr>
        <p:spPr>
          <a:xfrm>
            <a:off x="7256463" y="6035675"/>
            <a:ext cx="2892425" cy="365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rPr>
              <a:t>1. 4. 2020</a:t>
            </a:r>
            <a:endParaRPr lang="cs-CZ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2236788" y="2189163"/>
            <a:ext cx="407987" cy="1952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7256463" y="6035675"/>
            <a:ext cx="2892425" cy="365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venir Next LT Pro"/>
                <a:cs typeface="+mn-cs"/>
              </a:rPr>
              <a:t>1. 4. 2020</a:t>
            </a:r>
            <a:endParaRPr lang="cs-CZ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  <p:pic>
        <p:nvPicPr>
          <p:cNvPr id="35842" name="Obrázek 1"/>
          <p:cNvPicPr>
            <a:picLocks noChangeAspect="1" noChangeArrowheads="1"/>
          </p:cNvPicPr>
          <p:nvPr/>
        </p:nvPicPr>
        <p:blipFill>
          <a:blip r:embed="rId2"/>
          <a:srcRect l="19919" t="24745" r="19086" b="10373"/>
          <a:stretch>
            <a:fillRect/>
          </a:stretch>
        </p:blipFill>
        <p:spPr bwMode="auto">
          <a:xfrm>
            <a:off x="1747838" y="620713"/>
            <a:ext cx="904875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{E3F89144-65DC-461C-A49B-AB3F0EFAC4F0}tf56410444</Template>
  <TotalTime>0</TotalTime>
  <Words>593</Words>
  <Application>LibreOffice/5.1.6.2$Windows_X86_64 LibreOffice_project/07ac168c60a517dba0f0d7bc7540f5afa45f0909</Application>
  <PresentationFormat>Custom</PresentationFormat>
  <Paragraphs>97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Šablona návrhu</vt:lpstr>
      </vt:variant>
      <vt:variant>
        <vt:i4>26</vt:i4>
      </vt:variant>
      <vt:variant>
        <vt:lpstr>Nadpisy snímků</vt:lpstr>
      </vt:variant>
      <vt:variant>
        <vt:i4>11</vt:i4>
      </vt:variant>
    </vt:vector>
  </HeadingPairs>
  <TitlesOfParts>
    <vt:vector size="44" baseType="lpstr">
      <vt:lpstr>Arial</vt:lpstr>
      <vt:lpstr>DejaVu Sans</vt:lpstr>
      <vt:lpstr>Calibri</vt:lpstr>
      <vt:lpstr>Avenir Next LT Pro</vt:lpstr>
      <vt:lpstr>Times New Roman</vt:lpstr>
      <vt:lpstr>Avenir Next LT Pro Light</vt:lpstr>
      <vt:lpstr>Garamond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subject/>
  <dc:creator/>
  <dc:description/>
  <cp:lastModifiedBy>Ilona</cp:lastModifiedBy>
  <cp:revision>2</cp:revision>
  <dcterms:created xsi:type="dcterms:W3CDTF">2020-03-29T09:39:08Z</dcterms:created>
  <dcterms:modified xsi:type="dcterms:W3CDTF">2020-04-05T09:59:53Z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