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4" r:id="rId4"/>
    <p:sldId id="275" r:id="rId5"/>
    <p:sldId id="280" r:id="rId6"/>
    <p:sldId id="281" r:id="rId7"/>
    <p:sldId id="284" r:id="rId8"/>
    <p:sldId id="283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660"/>
  </p:normalViewPr>
  <p:slideViewPr>
    <p:cSldViewPr>
      <p:cViewPr varScale="1">
        <p:scale>
          <a:sx n="83" d="100"/>
          <a:sy n="83" d="100"/>
        </p:scale>
        <p:origin x="149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2. 12. 2020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2. 12. 2020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2. 12. 2020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2. 12. 2020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2. 12. 2020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2. 12. 2020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2. 12. 2020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table.com/?lang=s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7664" y="214290"/>
            <a:ext cx="7105454" cy="1342502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dirty="0" smtClean="0"/>
              <a:t>Významné chemické prvky a zlúčeniny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5805264"/>
            <a:ext cx="6678488" cy="792088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>
                <a:solidFill>
                  <a:srgbClr val="FF0000"/>
                </a:solidFill>
              </a:rPr>
              <a:t>Periodická tabuľka prvkov</a:t>
            </a:r>
            <a:endParaRPr lang="sk-SK" sz="2800" dirty="0">
              <a:solidFill>
                <a:srgbClr val="FF0000"/>
              </a:solidFill>
            </a:endParaRPr>
          </a:p>
        </p:txBody>
      </p:sp>
      <p:pic>
        <p:nvPicPr>
          <p:cNvPr id="6148" name="Picture 4" descr="SÃºvisiaci obrÃ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628800"/>
            <a:ext cx="3256203" cy="4005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b="1" dirty="0" smtClean="0"/>
              <a:t>PTP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6048672" cy="5349208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Tak to bola prvá uverejnená periodická tabuľka prvkov od významného </a:t>
            </a:r>
            <a:r>
              <a:rPr lang="sk-SK" b="1" dirty="0" smtClean="0"/>
              <a:t>ruského chemika</a:t>
            </a:r>
            <a:r>
              <a:rPr lang="sk-SK" dirty="0" smtClean="0"/>
              <a:t>, ktorým bol:</a:t>
            </a:r>
          </a:p>
          <a:p>
            <a:r>
              <a:rPr lang="sk-SK" b="1" dirty="0" err="1" smtClean="0"/>
              <a:t>Dmitrij</a:t>
            </a:r>
            <a:r>
              <a:rPr lang="sk-SK" b="1" dirty="0" smtClean="0"/>
              <a:t> </a:t>
            </a:r>
            <a:r>
              <a:rPr lang="sk-SK" b="1" dirty="0" err="1" smtClean="0"/>
              <a:t>Ivanovič</a:t>
            </a:r>
            <a:r>
              <a:rPr lang="sk-SK" b="1" dirty="0" smtClean="0"/>
              <a:t> Mendelejev</a:t>
            </a:r>
          </a:p>
          <a:p>
            <a:pPr>
              <a:buNone/>
            </a:pPr>
            <a:r>
              <a:rPr lang="sk-SK" b="1" dirty="0" smtClean="0"/>
              <a:t>		 (1834 – 1907)</a:t>
            </a:r>
          </a:p>
          <a:p>
            <a:r>
              <a:rPr lang="sk-SK" i="1" dirty="0" smtClean="0"/>
              <a:t>Riadil sa heslom: „Kto chce byť dobrým chemikom, musí byť predovšetkým dobrým fyzikom.“ </a:t>
            </a:r>
          </a:p>
          <a:p>
            <a:r>
              <a:rPr lang="sk-SK" i="1" dirty="0" smtClean="0"/>
              <a:t>V roku 1869 usporiadal dovtedy 63 známych prvkov do tabuľky.</a:t>
            </a:r>
          </a:p>
          <a:p>
            <a:r>
              <a:rPr lang="sk-SK" i="1" dirty="0" smtClean="0"/>
              <a:t>Jeho genialita spočíva hlavne v tom, že vynechal v tabuľke miesta pre prvky, ktoré ľudia dovtedy nepoznali, pričom predpovedal aj ich vlastnosti!!! </a:t>
            </a:r>
          </a:p>
          <a:p>
            <a:pPr>
              <a:buNone/>
            </a:pPr>
            <a:endParaRPr lang="sk-SK" b="1" dirty="0" smtClean="0"/>
          </a:p>
        </p:txBody>
      </p:sp>
      <p:pic>
        <p:nvPicPr>
          <p:cNvPr id="1026" name="Picture 2" descr="DIMendeleevCab.jpg"/>
          <p:cNvPicPr>
            <a:picLocks noChangeAspect="1" noChangeArrowheads="1"/>
          </p:cNvPicPr>
          <p:nvPr/>
        </p:nvPicPr>
        <p:blipFill>
          <a:blip r:embed="rId2" cstate="print"/>
          <a:srcRect l="15466" r="4111"/>
          <a:stretch>
            <a:fillRect/>
          </a:stretch>
        </p:blipFill>
        <p:spPr bwMode="auto">
          <a:xfrm>
            <a:off x="6156176" y="2060848"/>
            <a:ext cx="2300397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VÃ½sledok vyhÄ¾adÃ¡vania obrÃ¡zkov pre dopyt mendelejev podp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445224"/>
            <a:ext cx="2428875" cy="933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2" name="Picture 8" descr="SÃºvisiaci obrÃ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717032"/>
            <a:ext cx="360000" cy="3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Súčasná podoba periodickej tabuľky prvkov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170" name="Picture 2" descr="https://www.webareal.sk/fotky14791/fotos/_vyr_47401050114.jpg"/>
          <p:cNvPicPr>
            <a:picLocks noChangeAspect="1" noChangeArrowheads="1"/>
          </p:cNvPicPr>
          <p:nvPr/>
        </p:nvPicPr>
        <p:blipFill>
          <a:blip r:embed="rId2" cstate="print"/>
          <a:srcRect l="2520" t="10367" r="2557" b="6750"/>
          <a:stretch>
            <a:fillRect/>
          </a:stretch>
        </p:blipFill>
        <p:spPr bwMode="auto">
          <a:xfrm>
            <a:off x="251520" y="909582"/>
            <a:ext cx="8496944" cy="5564370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251520" y="908720"/>
            <a:ext cx="8496944" cy="576064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Zaoblený obdĺžnik 7"/>
          <p:cNvSpPr/>
          <p:nvPr/>
        </p:nvSpPr>
        <p:spPr>
          <a:xfrm>
            <a:off x="251520" y="1484784"/>
            <a:ext cx="432048" cy="3672408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Šípka doprava 8"/>
          <p:cNvSpPr/>
          <p:nvPr/>
        </p:nvSpPr>
        <p:spPr>
          <a:xfrm>
            <a:off x="683568" y="1700808"/>
            <a:ext cx="8064896" cy="1008112"/>
          </a:xfrm>
          <a:prstGeom prst="rightArrow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Zaoblený obdĺžnik 9"/>
          <p:cNvSpPr/>
          <p:nvPr/>
        </p:nvSpPr>
        <p:spPr>
          <a:xfrm>
            <a:off x="683568" y="1484784"/>
            <a:ext cx="432048" cy="36004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721" y="274638"/>
            <a:ext cx="7467600" cy="562074"/>
          </a:xfrm>
        </p:spPr>
        <p:txBody>
          <a:bodyPr/>
          <a:lstStyle/>
          <a:p>
            <a:pPr algn="ctr"/>
            <a:r>
              <a:rPr lang="sk-SK" b="1" dirty="0" smtClean="0"/>
              <a:t>PTP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83041" y="908720"/>
            <a:ext cx="8640960" cy="55652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/>
              <a:t>Je v nej usporiadaných </a:t>
            </a:r>
            <a:r>
              <a:rPr lang="sk-SK" dirty="0" smtClean="0">
                <a:solidFill>
                  <a:srgbClr val="FF0000"/>
                </a:solidFill>
              </a:rPr>
              <a:t>118</a:t>
            </a:r>
            <a:r>
              <a:rPr lang="sk-SK" dirty="0" smtClean="0"/>
              <a:t> doteraz známych </a:t>
            </a:r>
            <a:r>
              <a:rPr lang="sk-SK" dirty="0" smtClean="0">
                <a:solidFill>
                  <a:srgbClr val="FF0000"/>
                </a:solidFill>
              </a:rPr>
              <a:t>prvkov</a:t>
            </a:r>
            <a:r>
              <a:rPr lang="sk-SK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Prvky v nej sú usporiadané podľa stúpajúceho protónového čísla </a:t>
            </a:r>
            <a:r>
              <a:rPr lang="sk-SK" dirty="0" smtClean="0"/>
              <a:t>vo vodorovných radoch a zvislých stĺpcoch.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Najbežnejšia forma tabuľky má 7 radov a 18 stĺpcov.</a:t>
            </a:r>
          </a:p>
          <a:p>
            <a:pPr>
              <a:lnSpc>
                <a:spcPct val="150000"/>
              </a:lnSpc>
            </a:pPr>
            <a:r>
              <a:rPr lang="sk-SK" b="1" dirty="0" smtClean="0"/>
              <a:t>Rady</a:t>
            </a:r>
            <a:r>
              <a:rPr lang="sk-SK" dirty="0" smtClean="0"/>
              <a:t> tabuľky nazývame </a:t>
            </a:r>
            <a:r>
              <a:rPr lang="sk-SK" b="1" dirty="0" smtClean="0"/>
              <a:t>periódy</a:t>
            </a:r>
            <a:r>
              <a:rPr lang="sk-SK" dirty="0" smtClean="0"/>
              <a:t> a označujeme ich arabskými číslami </a:t>
            </a:r>
            <a:r>
              <a:rPr lang="sk-SK" b="1" dirty="0" smtClean="0"/>
              <a:t>1 – 7.</a:t>
            </a:r>
          </a:p>
          <a:p>
            <a:pPr>
              <a:lnSpc>
                <a:spcPct val="150000"/>
              </a:lnSpc>
            </a:pPr>
            <a:r>
              <a:rPr lang="sk-SK" b="1" dirty="0" smtClean="0"/>
              <a:t>Stĺpce </a:t>
            </a:r>
            <a:r>
              <a:rPr lang="sk-SK" dirty="0" smtClean="0"/>
              <a:t>tabuľky nazývame </a:t>
            </a:r>
            <a:r>
              <a:rPr lang="sk-SK" b="1" dirty="0" smtClean="0"/>
              <a:t>skupiny</a:t>
            </a:r>
            <a:r>
              <a:rPr lang="sk-SK" dirty="0" smtClean="0"/>
              <a:t> a označujeme ich arabskými číslami </a:t>
            </a:r>
            <a:r>
              <a:rPr lang="sk-SK" b="1" dirty="0" smtClean="0"/>
              <a:t>1 – 18. </a:t>
            </a:r>
            <a:endParaRPr lang="sk-SK" b="1" dirty="0"/>
          </a:p>
        </p:txBody>
      </p:sp>
      <p:sp>
        <p:nvSpPr>
          <p:cNvPr id="5" name="BlokTextu 4">
            <a:hlinkClick r:id="rId2"/>
          </p:cNvPr>
          <p:cNvSpPr txBox="1"/>
          <p:nvPr/>
        </p:nvSpPr>
        <p:spPr>
          <a:xfrm>
            <a:off x="5940152" y="5805264"/>
            <a:ext cx="273630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Výborná  interaktívna PTP v slovenčine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Periódy</a:t>
            </a:r>
            <a:r>
              <a:rPr lang="sk-SK" dirty="0" smtClean="0"/>
              <a:t> v periodickej tabuľke: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568952" cy="630932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sk-SK" sz="2600" dirty="0" smtClean="0"/>
              <a:t>V perióde sú prvky umiestnené podľa stúpajúceho protónového čísla.</a:t>
            </a:r>
          </a:p>
          <a:p>
            <a:pPr>
              <a:lnSpc>
                <a:spcPct val="120000"/>
              </a:lnSpc>
            </a:pPr>
            <a:r>
              <a:rPr lang="sk-SK" sz="2600" b="1" dirty="0" smtClean="0">
                <a:solidFill>
                  <a:srgbClr val="FF0000"/>
                </a:solidFill>
              </a:rPr>
              <a:t>Číslo periódy </a:t>
            </a:r>
            <a:r>
              <a:rPr lang="sk-SK" sz="2600" dirty="0" smtClean="0"/>
              <a:t>je pre daný prvok aj </a:t>
            </a:r>
            <a:r>
              <a:rPr lang="sk-SK" sz="2600" b="1" dirty="0" smtClean="0">
                <a:solidFill>
                  <a:srgbClr val="FF0000"/>
                </a:solidFill>
              </a:rPr>
              <a:t>počet </a:t>
            </a:r>
            <a:r>
              <a:rPr lang="sk-SK" sz="2600" b="1" dirty="0">
                <a:solidFill>
                  <a:srgbClr val="FF0000"/>
                </a:solidFill>
              </a:rPr>
              <a:t>elektrónových vrstiev</a:t>
            </a:r>
            <a:r>
              <a:rPr lang="sk-SK" sz="2600" b="1" dirty="0"/>
              <a:t> </a:t>
            </a:r>
            <a:r>
              <a:rPr lang="sk-SK" sz="2600" dirty="0" smtClean="0"/>
              <a:t>v obale atómu. </a:t>
            </a:r>
            <a:r>
              <a:rPr lang="sk-SK" sz="2600" i="1" dirty="0" smtClean="0"/>
              <a:t>Zároveň je to aj číslo poslednej vrstvy.</a:t>
            </a:r>
          </a:p>
          <a:p>
            <a:pPr>
              <a:lnSpc>
                <a:spcPct val="120000"/>
              </a:lnSpc>
            </a:pPr>
            <a:r>
              <a:rPr lang="sk-SK" sz="2600" dirty="0" smtClean="0">
                <a:solidFill>
                  <a:schemeClr val="bg2">
                    <a:lumMod val="25000"/>
                  </a:schemeClr>
                </a:solidFill>
              </a:rPr>
              <a:t>V 1.perióde sú 2 prvky: vodík </a:t>
            </a:r>
            <a:r>
              <a:rPr lang="sk-SK" sz="2600" b="1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sk-SK" sz="2600" b="1" dirty="0" smtClean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sk-SK" sz="2600" dirty="0" smtClean="0">
                <a:solidFill>
                  <a:schemeClr val="bg2">
                    <a:lumMod val="25000"/>
                  </a:schemeClr>
                </a:solidFill>
              </a:rPr>
              <a:t> a hélium </a:t>
            </a:r>
            <a:r>
              <a:rPr lang="sk-SK" sz="2600" b="1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sk-SK" sz="2600" b="1" dirty="0" smtClean="0">
                <a:solidFill>
                  <a:schemeClr val="bg2">
                    <a:lumMod val="25000"/>
                  </a:schemeClr>
                </a:solidFill>
              </a:rPr>
              <a:t>He </a:t>
            </a:r>
            <a:r>
              <a:rPr lang="sk-SK" sz="2600" i="1" dirty="0" smtClean="0">
                <a:solidFill>
                  <a:schemeClr val="bg2">
                    <a:lumMod val="25000"/>
                  </a:schemeClr>
                </a:solidFill>
              </a:rPr>
              <a:t>(1 vrstva) </a:t>
            </a:r>
          </a:p>
          <a:p>
            <a:pPr>
              <a:lnSpc>
                <a:spcPct val="120000"/>
              </a:lnSpc>
              <a:buNone/>
            </a:pPr>
            <a:r>
              <a:rPr lang="sk-SK" sz="2600" i="1" dirty="0" smtClean="0"/>
              <a:t>	</a:t>
            </a:r>
            <a:r>
              <a:rPr lang="sk-SK" sz="2200" i="1" dirty="0" smtClean="0"/>
              <a:t>Pozn.: Keďže v prvej vrstve môžu byť najviac 2 elektróny aj v 1.perióde môžu byť len 2 prvky)</a:t>
            </a:r>
          </a:p>
          <a:p>
            <a:pPr>
              <a:lnSpc>
                <a:spcPct val="120000"/>
              </a:lnSpc>
              <a:buNone/>
            </a:pPr>
            <a:endParaRPr lang="sk-SK" sz="2600" i="1" dirty="0" smtClean="0"/>
          </a:p>
          <a:p>
            <a:pPr>
              <a:lnSpc>
                <a:spcPct val="120000"/>
              </a:lnSpc>
            </a:pPr>
            <a:r>
              <a:rPr lang="sk-SK" sz="2600" dirty="0" smtClean="0">
                <a:solidFill>
                  <a:schemeClr val="accent4">
                    <a:lumMod val="75000"/>
                  </a:schemeClr>
                </a:solidFill>
              </a:rPr>
              <a:t>V 2.perióde je 8 prvkov: lítium </a:t>
            </a:r>
            <a:r>
              <a:rPr lang="sk-SK" sz="2600" b="1" baseline="-25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sk-SK" sz="2600" b="1" dirty="0" smtClean="0">
                <a:solidFill>
                  <a:schemeClr val="accent4">
                    <a:lumMod val="75000"/>
                  </a:schemeClr>
                </a:solidFill>
              </a:rPr>
              <a:t>Li</a:t>
            </a:r>
            <a:r>
              <a:rPr lang="sk-SK" sz="2600" dirty="0" smtClean="0">
                <a:solidFill>
                  <a:schemeClr val="accent4">
                    <a:lumMod val="75000"/>
                  </a:schemeClr>
                </a:solidFill>
              </a:rPr>
              <a:t>, berýlium </a:t>
            </a:r>
            <a:r>
              <a:rPr lang="sk-SK" sz="2600" b="1" baseline="-25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sk-SK" sz="2600" b="1" dirty="0" smtClean="0">
                <a:solidFill>
                  <a:schemeClr val="accent4">
                    <a:lumMod val="75000"/>
                  </a:schemeClr>
                </a:solidFill>
              </a:rPr>
              <a:t>Be</a:t>
            </a:r>
            <a:r>
              <a:rPr lang="sk-SK" sz="2600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sk-SK" sz="2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2600" dirty="0" smtClean="0">
                <a:solidFill>
                  <a:schemeClr val="accent4">
                    <a:lumMod val="75000"/>
                  </a:schemeClr>
                </a:solidFill>
              </a:rPr>
              <a:t>bór </a:t>
            </a:r>
            <a:r>
              <a:rPr lang="sk-SK" sz="2600" b="1" baseline="-25000" dirty="0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r>
              <a:rPr lang="sk-SK" sz="2600" b="1" dirty="0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sk-SK" sz="2600" dirty="0" smtClean="0">
                <a:solidFill>
                  <a:schemeClr val="accent4">
                    <a:lumMod val="75000"/>
                  </a:schemeClr>
                </a:solidFill>
              </a:rPr>
              <a:t>, uhlík </a:t>
            </a:r>
            <a:r>
              <a:rPr lang="sk-SK" sz="2600" b="1" baseline="-25000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sk-SK" sz="2600" b="1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sk-SK" sz="2600" dirty="0" smtClean="0">
                <a:solidFill>
                  <a:schemeClr val="accent4">
                    <a:lumMod val="75000"/>
                  </a:schemeClr>
                </a:solidFill>
              </a:rPr>
              <a:t>, dusík </a:t>
            </a:r>
            <a:r>
              <a:rPr lang="sk-SK" sz="2600" b="1" baseline="-25000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r>
              <a:rPr lang="sk-SK" sz="2600" b="1" dirty="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sk-SK" sz="2600" dirty="0" smtClean="0">
                <a:solidFill>
                  <a:schemeClr val="accent4">
                    <a:lumMod val="75000"/>
                  </a:schemeClr>
                </a:solidFill>
              </a:rPr>
              <a:t>, kyslík </a:t>
            </a:r>
            <a:r>
              <a:rPr lang="sk-SK" sz="2600" b="1" baseline="-25000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r>
              <a:rPr lang="sk-SK" sz="2600" b="1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sk-SK" sz="2600" dirty="0" smtClean="0">
                <a:solidFill>
                  <a:schemeClr val="accent4">
                    <a:lumMod val="75000"/>
                  </a:schemeClr>
                </a:solidFill>
              </a:rPr>
              <a:t>, fluór</a:t>
            </a:r>
            <a:r>
              <a:rPr lang="sk-SK" sz="2600" b="1" baseline="-25000" dirty="0" smtClean="0">
                <a:solidFill>
                  <a:schemeClr val="accent4">
                    <a:lumMod val="75000"/>
                  </a:schemeClr>
                </a:solidFill>
              </a:rPr>
              <a:t> 9</a:t>
            </a:r>
            <a:r>
              <a:rPr lang="sk-SK" sz="2600" b="1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sk-SK" sz="2600" dirty="0" smtClean="0">
                <a:solidFill>
                  <a:schemeClr val="accent4">
                    <a:lumMod val="75000"/>
                  </a:schemeClr>
                </a:solidFill>
              </a:rPr>
              <a:t>, neón </a:t>
            </a:r>
            <a:r>
              <a:rPr lang="sk-SK" sz="2600" b="1" baseline="-25000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  <a:r>
              <a:rPr lang="sk-SK" sz="2600" b="1" dirty="0" smtClean="0">
                <a:solidFill>
                  <a:schemeClr val="accent4">
                    <a:lumMod val="75000"/>
                  </a:schemeClr>
                </a:solidFill>
              </a:rPr>
              <a:t>Ne </a:t>
            </a:r>
            <a:r>
              <a:rPr lang="sk-SK" sz="2600" i="1" dirty="0" smtClean="0">
                <a:solidFill>
                  <a:schemeClr val="accent4">
                    <a:lumMod val="75000"/>
                  </a:schemeClr>
                </a:solidFill>
              </a:rPr>
              <a:t>(2 vrstvy)</a:t>
            </a:r>
          </a:p>
          <a:p>
            <a:pPr>
              <a:lnSpc>
                <a:spcPct val="120000"/>
              </a:lnSpc>
              <a:buNone/>
            </a:pPr>
            <a:r>
              <a:rPr lang="sk-SK" sz="2600" i="1" dirty="0" smtClean="0"/>
              <a:t>	</a:t>
            </a:r>
            <a:endParaRPr lang="sk-SK" sz="2600" dirty="0" smtClean="0"/>
          </a:p>
          <a:p>
            <a:pPr>
              <a:lnSpc>
                <a:spcPct val="120000"/>
              </a:lnSpc>
            </a:pPr>
            <a:r>
              <a:rPr lang="sk-SK" sz="2600" dirty="0" smtClean="0">
                <a:solidFill>
                  <a:schemeClr val="accent5">
                    <a:lumMod val="75000"/>
                  </a:schemeClr>
                </a:solidFill>
              </a:rPr>
              <a:t>V 3.perióde je 8 prvkov: sodík </a:t>
            </a:r>
            <a:r>
              <a:rPr lang="sk-SK" sz="2600" b="1" baseline="-25000" dirty="0" smtClean="0">
                <a:solidFill>
                  <a:schemeClr val="accent5">
                    <a:lumMod val="75000"/>
                  </a:schemeClr>
                </a:solidFill>
              </a:rPr>
              <a:t>11</a:t>
            </a:r>
            <a:r>
              <a:rPr lang="sk-SK" sz="2600" b="1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sk-SK" sz="2600" dirty="0" smtClean="0">
                <a:solidFill>
                  <a:schemeClr val="accent5">
                    <a:lumMod val="75000"/>
                  </a:schemeClr>
                </a:solidFill>
              </a:rPr>
              <a:t>, horčík </a:t>
            </a:r>
            <a:r>
              <a:rPr lang="sk-SK" sz="2600" b="1" baseline="-25000" dirty="0" smtClean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sk-SK" sz="2600" b="1" dirty="0" smtClean="0">
                <a:solidFill>
                  <a:schemeClr val="accent5">
                    <a:lumMod val="75000"/>
                  </a:schemeClr>
                </a:solidFill>
              </a:rPr>
              <a:t>Mg</a:t>
            </a:r>
            <a:r>
              <a:rPr lang="sk-SK" sz="2600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sk-SK" sz="2600" b="1" dirty="0" smtClean="0">
                <a:solidFill>
                  <a:schemeClr val="accent5">
                    <a:lumMod val="75000"/>
                  </a:schemeClr>
                </a:solidFill>
              </a:rPr>
              <a:t>hliník </a:t>
            </a:r>
            <a:r>
              <a:rPr lang="sk-SK" sz="2600" b="1" baseline="-25000" dirty="0" smtClean="0">
                <a:solidFill>
                  <a:schemeClr val="accent5">
                    <a:lumMod val="75000"/>
                  </a:schemeClr>
                </a:solidFill>
              </a:rPr>
              <a:t>13</a:t>
            </a:r>
            <a:r>
              <a:rPr lang="sk-SK" sz="2600" b="1" dirty="0" smtClean="0">
                <a:solidFill>
                  <a:schemeClr val="accent5">
                    <a:lumMod val="75000"/>
                  </a:schemeClr>
                </a:solidFill>
              </a:rPr>
              <a:t>Al</a:t>
            </a:r>
            <a:r>
              <a:rPr lang="sk-SK" sz="2600" dirty="0" smtClean="0">
                <a:solidFill>
                  <a:schemeClr val="accent5">
                    <a:lumMod val="75000"/>
                  </a:schemeClr>
                </a:solidFill>
              </a:rPr>
              <a:t>, kremík </a:t>
            </a:r>
            <a:r>
              <a:rPr lang="sk-SK" sz="2600" b="1" baseline="-25000" dirty="0" smtClean="0">
                <a:solidFill>
                  <a:schemeClr val="accent5">
                    <a:lumMod val="75000"/>
                  </a:schemeClr>
                </a:solidFill>
              </a:rPr>
              <a:t>14</a:t>
            </a:r>
            <a:r>
              <a:rPr lang="sk-SK" sz="2600" b="1" dirty="0" smtClean="0">
                <a:solidFill>
                  <a:schemeClr val="accent5">
                    <a:lumMod val="75000"/>
                  </a:schemeClr>
                </a:solidFill>
              </a:rPr>
              <a:t>Si</a:t>
            </a:r>
            <a:r>
              <a:rPr lang="sk-SK" sz="2600" dirty="0" smtClean="0">
                <a:solidFill>
                  <a:schemeClr val="accent5">
                    <a:lumMod val="75000"/>
                  </a:schemeClr>
                </a:solidFill>
              </a:rPr>
              <a:t>, fosfor </a:t>
            </a:r>
            <a:r>
              <a:rPr lang="sk-SK" sz="2600" b="1" baseline="-25000" dirty="0" smtClean="0">
                <a:solidFill>
                  <a:schemeClr val="accent5">
                    <a:lumMod val="75000"/>
                  </a:schemeClr>
                </a:solidFill>
              </a:rPr>
              <a:t>15</a:t>
            </a:r>
            <a:r>
              <a:rPr lang="sk-SK" sz="2600" b="1" dirty="0" smtClean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sk-SK" sz="2600" dirty="0" smtClean="0">
                <a:solidFill>
                  <a:schemeClr val="accent5">
                    <a:lumMod val="75000"/>
                  </a:schemeClr>
                </a:solidFill>
              </a:rPr>
              <a:t>,síra </a:t>
            </a:r>
            <a:r>
              <a:rPr lang="sk-SK" sz="2600" b="1" baseline="-25000" dirty="0" smtClean="0">
                <a:solidFill>
                  <a:schemeClr val="accent5">
                    <a:lumMod val="75000"/>
                  </a:schemeClr>
                </a:solidFill>
              </a:rPr>
              <a:t>16</a:t>
            </a:r>
            <a:r>
              <a:rPr lang="sk-SK" sz="2600" b="1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sk-SK" sz="2600" dirty="0" smtClean="0">
                <a:solidFill>
                  <a:schemeClr val="accent5">
                    <a:lumMod val="75000"/>
                  </a:schemeClr>
                </a:solidFill>
              </a:rPr>
              <a:t>, chlór</a:t>
            </a:r>
            <a:r>
              <a:rPr lang="sk-SK" sz="2600" b="1" baseline="-25000" dirty="0" smtClean="0">
                <a:solidFill>
                  <a:schemeClr val="accent5">
                    <a:lumMod val="75000"/>
                  </a:schemeClr>
                </a:solidFill>
              </a:rPr>
              <a:t> 17</a:t>
            </a:r>
            <a:r>
              <a:rPr lang="sk-SK" sz="2600" b="1" dirty="0" smtClean="0">
                <a:solidFill>
                  <a:schemeClr val="accent5">
                    <a:lumMod val="75000"/>
                  </a:schemeClr>
                </a:solidFill>
              </a:rPr>
              <a:t>Cl</a:t>
            </a:r>
            <a:r>
              <a:rPr lang="sk-SK" sz="2600" dirty="0" smtClean="0">
                <a:solidFill>
                  <a:schemeClr val="accent5">
                    <a:lumMod val="75000"/>
                  </a:schemeClr>
                </a:solidFill>
              </a:rPr>
              <a:t>, argón </a:t>
            </a:r>
            <a:r>
              <a:rPr lang="sk-SK" sz="2600" b="1" baseline="-25000" dirty="0" smtClean="0">
                <a:solidFill>
                  <a:schemeClr val="accent5">
                    <a:lumMod val="75000"/>
                  </a:schemeClr>
                </a:solidFill>
              </a:rPr>
              <a:t>18</a:t>
            </a:r>
            <a:r>
              <a:rPr lang="sk-SK" sz="2600" b="1" dirty="0" smtClean="0">
                <a:solidFill>
                  <a:schemeClr val="accent5">
                    <a:lumMod val="75000"/>
                  </a:schemeClr>
                </a:solidFill>
              </a:rPr>
              <a:t>Ar </a:t>
            </a:r>
          </a:p>
          <a:p>
            <a:pPr>
              <a:lnSpc>
                <a:spcPct val="120000"/>
              </a:lnSpc>
              <a:buNone/>
            </a:pPr>
            <a:r>
              <a:rPr lang="sk-SK" sz="2600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sk-SK" sz="2600" i="1" dirty="0" smtClean="0">
                <a:solidFill>
                  <a:schemeClr val="accent5">
                    <a:lumMod val="75000"/>
                  </a:schemeClr>
                </a:solidFill>
              </a:rPr>
              <a:t>(3 vrstvy)</a:t>
            </a:r>
            <a:r>
              <a:rPr lang="sk-SK" sz="2600" i="1" dirty="0" smtClean="0"/>
              <a:t>	</a:t>
            </a:r>
            <a:r>
              <a:rPr lang="sk-SK" dirty="0" smtClean="0"/>
              <a:t> </a:t>
            </a:r>
            <a:endParaRPr lang="sk-SK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Skupiny</a:t>
            </a:r>
            <a:r>
              <a:rPr lang="sk-SK" dirty="0" smtClean="0"/>
              <a:t> v periodickej tabuľke: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964488" cy="590465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sk-SK" sz="2600" dirty="0" smtClean="0"/>
              <a:t>V tabuľkách nájdeme označenie skupín aj rímskymi číslami:</a:t>
            </a:r>
          </a:p>
          <a:p>
            <a:pPr>
              <a:lnSpc>
                <a:spcPct val="120000"/>
              </a:lnSpc>
              <a:buNone/>
            </a:pPr>
            <a:r>
              <a:rPr lang="sk-SK" sz="2600" i="1" dirty="0" smtClean="0"/>
              <a:t>	</a:t>
            </a:r>
            <a:r>
              <a:rPr lang="sk-SK" sz="2600" b="1" i="1" dirty="0" smtClean="0"/>
              <a:t>I A – VIII A   </a:t>
            </a:r>
            <a:r>
              <a:rPr lang="sk-SK" sz="2600" i="1" dirty="0" err="1" smtClean="0"/>
              <a:t>a</a:t>
            </a:r>
            <a:r>
              <a:rPr lang="sk-SK" sz="2600" i="1" dirty="0" smtClean="0"/>
              <a:t>   </a:t>
            </a:r>
            <a:r>
              <a:rPr lang="sk-SK" sz="2600" b="1" i="1" dirty="0" smtClean="0"/>
              <a:t>I B – VIII B  </a:t>
            </a:r>
            <a:r>
              <a:rPr lang="sk-SK" sz="2600" i="1" dirty="0" smtClean="0"/>
              <a:t>(staršie označenie, VIII B skupina má tri stĺpce)</a:t>
            </a:r>
          </a:p>
          <a:p>
            <a:pPr>
              <a:lnSpc>
                <a:spcPct val="120000"/>
              </a:lnSpc>
            </a:pPr>
            <a:r>
              <a:rPr lang="sk-SK" sz="2600" dirty="0" smtClean="0">
                <a:solidFill>
                  <a:srgbClr val="FF0000"/>
                </a:solidFill>
              </a:rPr>
              <a:t>V jednej skupine </a:t>
            </a:r>
            <a:r>
              <a:rPr lang="sk-SK" sz="2600" dirty="0" smtClean="0"/>
              <a:t>sú umiestnené </a:t>
            </a:r>
            <a:r>
              <a:rPr lang="sk-SK" sz="2600" dirty="0" smtClean="0">
                <a:solidFill>
                  <a:srgbClr val="0070C0"/>
                </a:solidFill>
              </a:rPr>
              <a:t>prvky s podobnými vlastnosťami </a:t>
            </a:r>
            <a:r>
              <a:rPr lang="sk-SK" sz="2600" i="1" dirty="0" smtClean="0"/>
              <a:t>(vlastnosti </a:t>
            </a:r>
            <a:r>
              <a:rPr lang="sk-SK" sz="2600" i="1" dirty="0" smtClean="0">
                <a:solidFill>
                  <a:srgbClr val="FF0000"/>
                </a:solidFill>
              </a:rPr>
              <a:t>určuje počet valenčných elektrónov</a:t>
            </a:r>
            <a:r>
              <a:rPr lang="sk-SK" sz="2600" i="1" dirty="0" smtClean="0"/>
              <a:t>).</a:t>
            </a:r>
          </a:p>
          <a:p>
            <a:pPr>
              <a:lnSpc>
                <a:spcPct val="120000"/>
              </a:lnSpc>
            </a:pPr>
            <a:r>
              <a:rPr lang="sk-SK" sz="2600" i="1" dirty="0" smtClean="0">
                <a:solidFill>
                  <a:schemeClr val="bg2">
                    <a:lumMod val="25000"/>
                  </a:schemeClr>
                </a:solidFill>
              </a:rPr>
              <a:t>Pre skupiny 1,2,13-18 (staré označenie I A – VIII A) platí, že staré (rímske)číslo skupiny znamená počet valenčných elektrónov, napr.:</a:t>
            </a:r>
          </a:p>
          <a:p>
            <a:pPr>
              <a:lnSpc>
                <a:spcPct val="120000"/>
              </a:lnSpc>
            </a:pPr>
            <a:r>
              <a:rPr lang="sk-SK" sz="2600" i="1" dirty="0" smtClean="0">
                <a:solidFill>
                  <a:schemeClr val="accent4">
                    <a:lumMod val="75000"/>
                  </a:schemeClr>
                </a:solidFill>
              </a:rPr>
              <a:t>V 1.skupine ( I A )sú prvky, ktoré majú 1 valenčný elektrón,</a:t>
            </a:r>
          </a:p>
          <a:p>
            <a:pPr>
              <a:lnSpc>
                <a:spcPct val="120000"/>
              </a:lnSpc>
            </a:pPr>
            <a:r>
              <a:rPr lang="sk-SK" sz="2600" i="1" dirty="0" smtClean="0">
                <a:solidFill>
                  <a:schemeClr val="accent4">
                    <a:lumMod val="75000"/>
                  </a:schemeClr>
                </a:solidFill>
              </a:rPr>
              <a:t>V 13.skupine ( III A) sú prvky, ktoré majú 3 valenčné elektróny).... </a:t>
            </a:r>
          </a:p>
          <a:p>
            <a:pPr>
              <a:lnSpc>
                <a:spcPct val="120000"/>
              </a:lnSpc>
            </a:pPr>
            <a:endParaRPr lang="sk-SK" sz="26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sk-SK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Periódy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b="0" i="1" dirty="0" smtClean="0">
                <a:latin typeface="Comic Sans MS" pitchFamily="66" charset="0"/>
              </a:rPr>
              <a:t>vodorovné riadky</a:t>
            </a:r>
            <a:endParaRPr lang="sk-SK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latin typeface="Comic Sans MS" pitchFamily="66" charset="0"/>
              </a:rPr>
              <a:t>7 </a:t>
            </a:r>
            <a:r>
              <a:rPr lang="sk-SK" i="1" dirty="0">
                <a:latin typeface="Comic Sans MS" pitchFamily="66" charset="0"/>
              </a:rPr>
              <a:t>radov – periód, ktoré sa označujú arabskými </a:t>
            </a:r>
          </a:p>
          <a:p>
            <a:pPr>
              <a:buNone/>
            </a:pPr>
            <a:r>
              <a:rPr lang="sk-SK" i="1" dirty="0" smtClean="0">
                <a:latin typeface="Comic Sans MS" pitchFamily="66" charset="0"/>
              </a:rPr>
              <a:t>   číslicami </a:t>
            </a:r>
            <a:r>
              <a:rPr lang="sk-SK" i="1" dirty="0">
                <a:latin typeface="Comic Sans MS" pitchFamily="66" charset="0"/>
              </a:rPr>
              <a:t>1 </a:t>
            </a:r>
            <a:r>
              <a:rPr lang="sk-SK" i="1" dirty="0" smtClean="0">
                <a:latin typeface="Comic Sans MS" pitchFamily="66" charset="0"/>
              </a:rPr>
              <a:t>až </a:t>
            </a:r>
            <a:r>
              <a:rPr lang="sk-SK" i="1" dirty="0">
                <a:latin typeface="Comic Sans MS" pitchFamily="66" charset="0"/>
              </a:rPr>
              <a:t>7</a:t>
            </a:r>
          </a:p>
          <a:p>
            <a:pPr>
              <a:buFont typeface="Wingdings" pitchFamily="2" charset="2"/>
              <a:buChar char="§"/>
            </a:pPr>
            <a:r>
              <a:rPr lang="sk-SK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číslo </a:t>
            </a:r>
            <a:r>
              <a:rPr lang="sk-SK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periódy udáva </a:t>
            </a:r>
            <a:r>
              <a:rPr lang="sk-SK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počet elektrónových vrstiev v danom atóme</a:t>
            </a:r>
            <a:endParaRPr lang="sk-SK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sk-SK" dirty="0"/>
          </a:p>
        </p:txBody>
      </p:sp>
      <p:pic>
        <p:nvPicPr>
          <p:cNvPr id="4" name="Obrázok 3" descr="perio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2077" y="1357299"/>
            <a:ext cx="2187573" cy="4786345"/>
          </a:xfrm>
          <a:prstGeom prst="rect">
            <a:avLst/>
          </a:prstGeom>
        </p:spPr>
      </p:pic>
      <p:sp>
        <p:nvSpPr>
          <p:cNvPr id="5" name="Šípka doprava 4"/>
          <p:cNvSpPr/>
          <p:nvPr/>
        </p:nvSpPr>
        <p:spPr>
          <a:xfrm>
            <a:off x="5643570" y="2071678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prava 5"/>
          <p:cNvSpPr/>
          <p:nvPr/>
        </p:nvSpPr>
        <p:spPr>
          <a:xfrm>
            <a:off x="5643570" y="2643182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Šípka doprava 6"/>
          <p:cNvSpPr/>
          <p:nvPr/>
        </p:nvSpPr>
        <p:spPr>
          <a:xfrm>
            <a:off x="5643570" y="3214686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Šípka doprava 7"/>
          <p:cNvSpPr/>
          <p:nvPr/>
        </p:nvSpPr>
        <p:spPr>
          <a:xfrm>
            <a:off x="5643570" y="3857628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Šípka doprava 8"/>
          <p:cNvSpPr/>
          <p:nvPr/>
        </p:nvSpPr>
        <p:spPr>
          <a:xfrm>
            <a:off x="5643570" y="4429132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Šípka doprava 9"/>
          <p:cNvSpPr/>
          <p:nvPr/>
        </p:nvSpPr>
        <p:spPr>
          <a:xfrm>
            <a:off x="5643570" y="5000636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Šípka doprava 10"/>
          <p:cNvSpPr/>
          <p:nvPr/>
        </p:nvSpPr>
        <p:spPr>
          <a:xfrm>
            <a:off x="5643570" y="5643578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17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i="1" dirty="0" smtClean="0">
                <a:solidFill>
                  <a:srgbClr val="FF0000"/>
                </a:solidFill>
                <a:latin typeface="Comic Sans MS" pitchFamily="66" charset="0"/>
              </a:rPr>
              <a:t>Periodická tabuľka obsahuje: </a:t>
            </a:r>
            <a:r>
              <a:rPr lang="sk-SK" b="1" i="1" dirty="0" smtClean="0"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Comic Sans MS" pitchFamily="66" charset="0"/>
              </a:rPr>
              <a:t/>
            </a:r>
            <a:br>
              <a:rPr lang="sk-SK" b="1" i="1" dirty="0" smtClean="0"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Comic Sans MS" pitchFamily="66" charset="0"/>
              </a:rPr>
            </a:br>
            <a:endParaRPr lang="sk-SK" b="1" i="1" dirty="0"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0" dirty="0" smtClean="0"/>
              <a:t> </a:t>
            </a:r>
            <a:r>
              <a:rPr lang="sk-SK" b="1" i="1" dirty="0" smtClean="0">
                <a:solidFill>
                  <a:srgbClr val="FF0000"/>
                </a:solidFill>
                <a:latin typeface="Comic Sans MS" pitchFamily="66" charset="0"/>
              </a:rPr>
              <a:t>Skupiny </a:t>
            </a:r>
          </a:p>
          <a:p>
            <a:pPr>
              <a:buFont typeface="Wingdings" pitchFamily="2" charset="2"/>
              <a:buChar char="§"/>
            </a:pPr>
            <a:r>
              <a:rPr lang="sk-SK" sz="2800" i="1" dirty="0">
                <a:latin typeface="Comic Sans MS" pitchFamily="66" charset="0"/>
              </a:rPr>
              <a:t>z</a:t>
            </a:r>
            <a:r>
              <a:rPr lang="sk-SK" sz="2800" i="1" dirty="0" smtClean="0">
                <a:latin typeface="Comic Sans MS" pitchFamily="66" charset="0"/>
              </a:rPr>
              <a:t>vislé stĺpce</a:t>
            </a:r>
            <a:endParaRPr lang="sk-SK" sz="2800" i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800" b="1" i="1" dirty="0" smtClean="0">
                <a:solidFill>
                  <a:srgbClr val="FF0000"/>
                </a:solidFill>
                <a:latin typeface="Comic Sans MS" pitchFamily="66" charset="0"/>
              </a:rPr>
              <a:t>hlavné</a:t>
            </a:r>
            <a:r>
              <a:rPr lang="sk-SK" sz="28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sk-SK" sz="2800" i="1" dirty="0" smtClean="0">
                <a:latin typeface="Comic Sans MS" pitchFamily="66" charset="0"/>
              </a:rPr>
              <a:t>– označujú sa I.A až VIII.A</a:t>
            </a:r>
            <a:endParaRPr lang="sk-SK" sz="2800" b="0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800" b="1" i="1" dirty="0" smtClean="0">
                <a:solidFill>
                  <a:srgbClr val="002060"/>
                </a:solidFill>
                <a:latin typeface="Comic Sans MS" pitchFamily="66" charset="0"/>
              </a:rPr>
              <a:t>vedľajšie</a:t>
            </a:r>
            <a:r>
              <a:rPr lang="sk-SK" sz="2800" i="1" dirty="0" smtClean="0">
                <a:latin typeface="Comic Sans MS" pitchFamily="66" charset="0"/>
              </a:rPr>
              <a:t> – označujú sa I.B až VIII.B</a:t>
            </a:r>
          </a:p>
          <a:p>
            <a:pPr>
              <a:buFont typeface="Wingdings" pitchFamily="2" charset="2"/>
              <a:buChar char="§"/>
            </a:pPr>
            <a:r>
              <a:rPr lang="sk-SK" sz="2800" i="1" dirty="0" smtClean="0">
                <a:solidFill>
                  <a:srgbClr val="FFC000"/>
                </a:solidFill>
                <a:latin typeface="Comic Sans MS" pitchFamily="66" charset="0"/>
              </a:rPr>
              <a:t>určujú počet valenčných elektrónov</a:t>
            </a:r>
            <a:endParaRPr lang="sk-SK" sz="2800" b="0" i="1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>
              <a:buNone/>
            </a:pPr>
            <a:endParaRPr lang="sk-SK" b="0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skupi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1" y="4264959"/>
            <a:ext cx="8215371" cy="2449062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071538" y="4429132"/>
            <a:ext cx="500066" cy="5000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6572264" y="4429132"/>
            <a:ext cx="500066" cy="5000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2071670" y="4429132"/>
            <a:ext cx="500066" cy="500066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4572000" y="4429132"/>
            <a:ext cx="500066" cy="500066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132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Ďakujem za pozornosť!</a:t>
            </a:r>
            <a:endParaRPr lang="sk-SK" sz="4000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53732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Zdroj obrázkov: internet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1657</TotalTime>
  <Words>474</Words>
  <Application>Microsoft Office PowerPoint</Application>
  <PresentationFormat>Prezentácia na obrazovke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Century Schoolbook</vt:lpstr>
      <vt:lpstr>Comic Sans MS</vt:lpstr>
      <vt:lpstr>Wingdings</vt:lpstr>
      <vt:lpstr>Wingdings 2</vt:lpstr>
      <vt:lpstr>Arkáda</vt:lpstr>
      <vt:lpstr>Významné chemické prvky a zlúčeniny</vt:lpstr>
      <vt:lpstr>PTP</vt:lpstr>
      <vt:lpstr>Súčasná podoba periodickej tabuľky prvkov</vt:lpstr>
      <vt:lpstr>PTP</vt:lpstr>
      <vt:lpstr>Periódy v periodickej tabuľke:</vt:lpstr>
      <vt:lpstr>Skupiny v periodickej tabuľke:</vt:lpstr>
      <vt:lpstr> Periódy  </vt:lpstr>
      <vt:lpstr> Periodická tabuľka obsahuje:  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Uzivatel</cp:lastModifiedBy>
  <cp:revision>298</cp:revision>
  <dcterms:created xsi:type="dcterms:W3CDTF">2017-09-03T06:20:55Z</dcterms:created>
  <dcterms:modified xsi:type="dcterms:W3CDTF">2020-12-02T10:20:42Z</dcterms:modified>
</cp:coreProperties>
</file>