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7" r:id="rId7"/>
    <p:sldId id="266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568091-D8E7-46A8-AB54-7CFD009934AA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568091-D8E7-46A8-AB54-7CFD009934AA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568091-D8E7-46A8-AB54-7CFD009934AA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568091-D8E7-46A8-AB54-7CFD009934AA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568091-D8E7-46A8-AB54-7CFD009934AA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568091-D8E7-46A8-AB54-7CFD009934AA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568091-D8E7-46A8-AB54-7CFD009934AA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0"/>
            <a:ext cx="6604248" cy="1373538"/>
          </a:xfrm>
        </p:spPr>
        <p:txBody>
          <a:bodyPr>
            <a:noAutofit/>
          </a:bodyPr>
          <a:lstStyle/>
          <a:p>
            <a:pPr algn="ctr"/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95736" y="5486400"/>
            <a:ext cx="6172200" cy="1038944"/>
          </a:xfrm>
        </p:spPr>
        <p:txBody>
          <a:bodyPr>
            <a:normAutofit fontScale="92500"/>
          </a:bodyPr>
          <a:lstStyle/>
          <a:p>
            <a:pPr algn="ctr"/>
            <a:r>
              <a:rPr lang="sk-SK" sz="2800" dirty="0" smtClean="0">
                <a:solidFill>
                  <a:srgbClr val="FF0000"/>
                </a:solidFill>
              </a:rPr>
              <a:t>Výnimočnosť atómu uhlíka. </a:t>
            </a:r>
          </a:p>
          <a:p>
            <a:pPr algn="ctr"/>
            <a:r>
              <a:rPr lang="sk-SK" sz="2800" dirty="0" smtClean="0">
                <a:solidFill>
                  <a:srgbClr val="FF0000"/>
                </a:solidFill>
              </a:rPr>
              <a:t>Väzby v organických zlúčeninách</a:t>
            </a:r>
            <a:endParaRPr lang="sk-SK" sz="2800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3150" y="980728"/>
            <a:ext cx="3393355" cy="37455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b="1" dirty="0" smtClean="0"/>
              <a:t>Uhlík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2996952"/>
            <a:ext cx="5770984" cy="3477000"/>
          </a:xfrm>
        </p:spPr>
        <p:txBody>
          <a:bodyPr>
            <a:normAutofit/>
          </a:bodyPr>
          <a:lstStyle/>
          <a:p>
            <a:r>
              <a:rPr lang="sk-SK" dirty="0" smtClean="0"/>
              <a:t>Prvok v PTP : </a:t>
            </a:r>
            <a:r>
              <a:rPr lang="sk-SK" b="1" dirty="0" smtClean="0"/>
              <a:t>2</a:t>
            </a:r>
            <a:r>
              <a:rPr lang="sk-SK" dirty="0" smtClean="0"/>
              <a:t>.perióda, </a:t>
            </a:r>
            <a:r>
              <a:rPr lang="sk-SK" b="1" dirty="0" smtClean="0"/>
              <a:t>14</a:t>
            </a:r>
            <a:r>
              <a:rPr lang="sk-SK" dirty="0" smtClean="0"/>
              <a:t>. skupina</a:t>
            </a:r>
          </a:p>
          <a:p>
            <a:r>
              <a:rPr lang="sk-SK" dirty="0" smtClean="0"/>
              <a:t>Latinský názov: </a:t>
            </a:r>
            <a:r>
              <a:rPr lang="sk-SK" b="1" dirty="0" err="1" smtClean="0"/>
              <a:t>Carboneum</a:t>
            </a:r>
            <a:endParaRPr lang="sk-SK" b="1" dirty="0" smtClean="0"/>
          </a:p>
          <a:p>
            <a:r>
              <a:rPr lang="sk-SK" dirty="0" smtClean="0"/>
              <a:t>Protónové číslo:</a:t>
            </a:r>
            <a:r>
              <a:rPr lang="sk-SK" b="1" dirty="0" smtClean="0"/>
              <a:t> 6</a:t>
            </a:r>
          </a:p>
          <a:p>
            <a:r>
              <a:rPr lang="sk-SK" dirty="0" smtClean="0"/>
              <a:t>Počet valenčných elektrónov: </a:t>
            </a:r>
            <a:r>
              <a:rPr lang="sk-SK" b="1" dirty="0" smtClean="0"/>
              <a:t>4</a:t>
            </a:r>
          </a:p>
          <a:p>
            <a:endParaRPr lang="sk-SK" dirty="0" smtClean="0"/>
          </a:p>
        </p:txBody>
      </p:sp>
      <p:pic>
        <p:nvPicPr>
          <p:cNvPr id="14342" name="Picture 6" descr="VÃ½sledok vyhÄ¾adÃ¡vania obrÃ¡zkov pre dopyt uhlÃ­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5085184"/>
            <a:ext cx="1464982" cy="13384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80728"/>
            <a:ext cx="7804719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Zaoblený obdĺžnik 11"/>
          <p:cNvSpPr/>
          <p:nvPr/>
        </p:nvSpPr>
        <p:spPr>
          <a:xfrm>
            <a:off x="6012160" y="1628800"/>
            <a:ext cx="504056" cy="648072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573016"/>
            <a:ext cx="2448272" cy="21552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b="1" dirty="0" smtClean="0"/>
              <a:t>Uhlík v organických zlúčeninách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91264" cy="5277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k-SK" dirty="0" smtClean="0"/>
              <a:t>Atóm uhlíka môže využiť všetky </a:t>
            </a:r>
            <a:r>
              <a:rPr lang="sk-SK" b="1" dirty="0" smtClean="0"/>
              <a:t>4 valenčné elektróny </a:t>
            </a:r>
            <a:r>
              <a:rPr lang="sk-SK" dirty="0" smtClean="0"/>
              <a:t>na vytvorenie </a:t>
            </a:r>
            <a:r>
              <a:rPr lang="sk-SK" b="1" dirty="0" smtClean="0"/>
              <a:t>štyroch kovalentných väzieb</a:t>
            </a:r>
            <a:r>
              <a:rPr lang="sk-SK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Chemické väzby vo vzorcoch označujeme </a:t>
            </a:r>
          </a:p>
          <a:p>
            <a:pPr>
              <a:lnSpc>
                <a:spcPct val="150000"/>
              </a:lnSpc>
            </a:pPr>
            <a:endParaRPr lang="sk-SK" dirty="0" smtClean="0"/>
          </a:p>
          <a:p>
            <a:pPr>
              <a:lnSpc>
                <a:spcPct val="150000"/>
              </a:lnSpc>
            </a:pPr>
            <a:endParaRPr lang="sk-SK" dirty="0" smtClean="0"/>
          </a:p>
          <a:p>
            <a:pPr>
              <a:lnSpc>
                <a:spcPct val="150000"/>
              </a:lnSpc>
            </a:pPr>
            <a:endParaRPr lang="sk-SK" dirty="0" smtClean="0"/>
          </a:p>
          <a:p>
            <a:pPr>
              <a:lnSpc>
                <a:spcPct val="150000"/>
              </a:lnSpc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Uhlík je v organických zlúčeninách vždy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štvorväzbový.</a:t>
            </a:r>
          </a:p>
          <a:p>
            <a:endParaRPr lang="sk-SK" dirty="0"/>
          </a:p>
        </p:txBody>
      </p:sp>
      <p:cxnSp>
        <p:nvCxnSpPr>
          <p:cNvPr id="6" name="Rovná spojnica 5"/>
          <p:cNvCxnSpPr/>
          <p:nvPr/>
        </p:nvCxnSpPr>
        <p:spPr>
          <a:xfrm>
            <a:off x="6660232" y="2708920"/>
            <a:ext cx="504056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3851920" y="3645024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/>
              <a:t>C</a:t>
            </a:r>
            <a:endParaRPr lang="sk-SK" sz="4000" b="1" dirty="0"/>
          </a:p>
        </p:txBody>
      </p:sp>
      <p:cxnSp>
        <p:nvCxnSpPr>
          <p:cNvPr id="8" name="Rovná spojnica 7"/>
          <p:cNvCxnSpPr/>
          <p:nvPr/>
        </p:nvCxnSpPr>
        <p:spPr>
          <a:xfrm>
            <a:off x="3275856" y="4005064"/>
            <a:ext cx="504056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6200000">
            <a:off x="3887924" y="3392996"/>
            <a:ext cx="504056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rot="16200000">
            <a:off x="3887924" y="4545124"/>
            <a:ext cx="504056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4499992" y="4005064"/>
            <a:ext cx="504056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>Reťazce: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352928" cy="5472608"/>
          </a:xfrm>
        </p:spPr>
        <p:txBody>
          <a:bodyPr/>
          <a:lstStyle/>
          <a:p>
            <a:r>
              <a:rPr lang="sk-SK" dirty="0" smtClean="0"/>
              <a:t>Atómy uhlíka sa môžu spájať do reťazcov, ktoré môžu byť:</a:t>
            </a:r>
          </a:p>
          <a:p>
            <a:endParaRPr lang="sk-SK" dirty="0" smtClean="0"/>
          </a:p>
          <a:p>
            <a:pPr lvl="1">
              <a:buNone/>
            </a:pPr>
            <a:endParaRPr lang="sk-SK" dirty="0" smtClean="0"/>
          </a:p>
          <a:p>
            <a:endParaRPr lang="sk-SK" b="1" dirty="0" smtClean="0"/>
          </a:p>
        </p:txBody>
      </p:sp>
      <p:cxnSp>
        <p:nvCxnSpPr>
          <p:cNvPr id="6" name="Rovná spojovacia šípka 5"/>
          <p:cNvCxnSpPr>
            <a:stCxn id="3" idx="1"/>
            <a:endCxn id="10" idx="1"/>
          </p:cNvCxnSpPr>
          <p:nvPr/>
        </p:nvCxnSpPr>
        <p:spPr>
          <a:xfrm flipV="1">
            <a:off x="251520" y="2708920"/>
            <a:ext cx="792088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ovacia šípka 7"/>
          <p:cNvCxnSpPr>
            <a:stCxn id="3" idx="1"/>
            <a:endCxn id="23" idx="1"/>
          </p:cNvCxnSpPr>
          <p:nvPr/>
        </p:nvCxnSpPr>
        <p:spPr>
          <a:xfrm>
            <a:off x="251520" y="3717032"/>
            <a:ext cx="792088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Obdĺžnik 9"/>
          <p:cNvSpPr/>
          <p:nvPr/>
        </p:nvSpPr>
        <p:spPr>
          <a:xfrm>
            <a:off x="1043608" y="2420888"/>
            <a:ext cx="2088232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chemeClr val="tx1"/>
                </a:solidFill>
              </a:rPr>
              <a:t>otvorené:</a:t>
            </a:r>
            <a:endParaRPr lang="sk-SK" sz="2800" b="1" dirty="0">
              <a:solidFill>
                <a:schemeClr val="tx1"/>
              </a:solidFill>
            </a:endParaRPr>
          </a:p>
        </p:txBody>
      </p:sp>
      <p:cxnSp>
        <p:nvCxnSpPr>
          <p:cNvPr id="16" name="Rovná spojovacia šípka 15"/>
          <p:cNvCxnSpPr>
            <a:stCxn id="10" idx="3"/>
            <a:endCxn id="26" idx="1"/>
          </p:cNvCxnSpPr>
          <p:nvPr/>
        </p:nvCxnSpPr>
        <p:spPr>
          <a:xfrm flipV="1">
            <a:off x="3131840" y="2060848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>
            <a:stCxn id="10" idx="3"/>
            <a:endCxn id="27" idx="1"/>
          </p:cNvCxnSpPr>
          <p:nvPr/>
        </p:nvCxnSpPr>
        <p:spPr>
          <a:xfrm>
            <a:off x="3131840" y="2708920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bdĺžnik 22"/>
          <p:cNvSpPr/>
          <p:nvPr/>
        </p:nvSpPr>
        <p:spPr>
          <a:xfrm>
            <a:off x="1043608" y="4293096"/>
            <a:ext cx="2088232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chemeClr val="tx1"/>
                </a:solidFill>
              </a:rPr>
              <a:t>uzavreté:</a:t>
            </a:r>
            <a:endParaRPr lang="sk-SK" sz="2800" b="1" dirty="0">
              <a:solidFill>
                <a:schemeClr val="tx1"/>
              </a:solidFill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3779912" y="1772816"/>
            <a:ext cx="172819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lineárne: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3707904" y="2924944"/>
            <a:ext cx="20882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rozvetvené:</a:t>
            </a:r>
            <a:endParaRPr lang="sk-SK" sz="2800" dirty="0">
              <a:solidFill>
                <a:schemeClr val="tx1"/>
              </a:solidFill>
            </a:endParaRPr>
          </a:p>
        </p:txBody>
      </p:sp>
      <p:pic>
        <p:nvPicPr>
          <p:cNvPr id="9218" name="Picture 2" descr="VÃ½sledok vyhÄ¾adÃ¡vania obrÃ¡zkov pre dopyt lineÃ¡rny reÅ¥azec"/>
          <p:cNvPicPr>
            <a:picLocks noChangeAspect="1" noChangeArrowheads="1"/>
          </p:cNvPicPr>
          <p:nvPr/>
        </p:nvPicPr>
        <p:blipFill>
          <a:blip r:embed="rId2" cstate="print"/>
          <a:srcRect r="7564" b="17969"/>
          <a:stretch>
            <a:fillRect/>
          </a:stretch>
        </p:blipFill>
        <p:spPr bwMode="auto">
          <a:xfrm>
            <a:off x="5652120" y="1628800"/>
            <a:ext cx="2808312" cy="792088"/>
          </a:xfrm>
          <a:prstGeom prst="rect">
            <a:avLst/>
          </a:prstGeom>
          <a:noFill/>
        </p:spPr>
      </p:pic>
      <p:pic>
        <p:nvPicPr>
          <p:cNvPr id="9220" name="Picture 4" descr="https://oskole.detiamy.sk/media/userfiles/image/Sasa/chemia/Butlerova%20%C5%A1trukt%C3%BArna%20te%C3%B3ria_html_2318c730.png"/>
          <p:cNvPicPr>
            <a:picLocks noChangeAspect="1" noChangeArrowheads="1"/>
          </p:cNvPicPr>
          <p:nvPr/>
        </p:nvPicPr>
        <p:blipFill>
          <a:blip r:embed="rId3" cstate="print"/>
          <a:srcRect l="8791" t="6197" r="12094" b="3952"/>
          <a:stretch>
            <a:fillRect/>
          </a:stretch>
        </p:blipFill>
        <p:spPr bwMode="auto">
          <a:xfrm>
            <a:off x="6228184" y="2780928"/>
            <a:ext cx="1728192" cy="1856206"/>
          </a:xfrm>
          <a:prstGeom prst="rect">
            <a:avLst/>
          </a:prstGeom>
          <a:noFill/>
        </p:spPr>
      </p:pic>
      <p:pic>
        <p:nvPicPr>
          <p:cNvPr id="9222" name="Picture 6" descr="SÃºvisiaci obrÃ¡zok"/>
          <p:cNvPicPr>
            <a:picLocks noChangeAspect="1" noChangeArrowheads="1"/>
          </p:cNvPicPr>
          <p:nvPr/>
        </p:nvPicPr>
        <p:blipFill>
          <a:blip r:embed="rId4" cstate="print"/>
          <a:srcRect l="13871" t="16363" r="13304" b="14910"/>
          <a:stretch>
            <a:fillRect/>
          </a:stretch>
        </p:blipFill>
        <p:spPr bwMode="auto">
          <a:xfrm>
            <a:off x="3851920" y="4149080"/>
            <a:ext cx="1296144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10" grpId="0" animBg="1"/>
      <p:bldP spid="23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Kovalentné </a:t>
            </a:r>
            <a:r>
              <a:rPr lang="sk-SK" b="1" dirty="0" smtClean="0">
                <a:solidFill>
                  <a:srgbClr val="FF0000"/>
                </a:solidFill>
              </a:rPr>
              <a:t>väzby</a:t>
            </a:r>
            <a:r>
              <a:rPr lang="sk-SK" b="1" dirty="0" smtClean="0"/>
              <a:t> medzi atómami uhlíka: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21216"/>
          </a:xfrm>
        </p:spPr>
        <p:txBody>
          <a:bodyPr/>
          <a:lstStyle/>
          <a:p>
            <a:pPr lvl="1">
              <a:buNone/>
            </a:pP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755576" y="980728"/>
            <a:ext cx="194421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jednoduché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3491880" y="980728"/>
            <a:ext cx="18002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dvojité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5940152" y="908720"/>
            <a:ext cx="172819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trojité</a:t>
            </a:r>
            <a:endParaRPr lang="sk-SK" b="1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1872208" cy="137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 l="6584" t="9524" r="7830" b="14286"/>
          <a:stretch>
            <a:fillRect/>
          </a:stretch>
        </p:blipFill>
        <p:spPr bwMode="auto">
          <a:xfrm>
            <a:off x="3491880" y="1700808"/>
            <a:ext cx="187220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772816"/>
            <a:ext cx="2025668" cy="98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Rovná spojovacia šípka 12"/>
          <p:cNvCxnSpPr>
            <a:stCxn id="6" idx="2"/>
          </p:cNvCxnSpPr>
          <p:nvPr/>
        </p:nvCxnSpPr>
        <p:spPr>
          <a:xfrm flipH="1">
            <a:off x="1691680" y="1350060"/>
            <a:ext cx="36004" cy="9268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>
            <a:stCxn id="7" idx="2"/>
          </p:cNvCxnSpPr>
          <p:nvPr/>
        </p:nvCxnSpPr>
        <p:spPr>
          <a:xfrm flipH="1">
            <a:off x="4355976" y="1350060"/>
            <a:ext cx="36004" cy="854804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>
            <a:stCxn id="8" idx="2"/>
          </p:cNvCxnSpPr>
          <p:nvPr/>
        </p:nvCxnSpPr>
        <p:spPr>
          <a:xfrm>
            <a:off x="6804248" y="1278052"/>
            <a:ext cx="72008" cy="782796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 l="5670" t="8005" r="6442" b="3940"/>
          <a:stretch>
            <a:fillRect/>
          </a:stretch>
        </p:blipFill>
        <p:spPr bwMode="auto">
          <a:xfrm>
            <a:off x="3491880" y="2924944"/>
            <a:ext cx="2016224" cy="1430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2852936"/>
            <a:ext cx="2406095" cy="888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4221088"/>
            <a:ext cx="25050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2160" y="2780928"/>
            <a:ext cx="23145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3861048"/>
            <a:ext cx="2088232" cy="176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AutoShape 10" descr="VÃ½sledok vyhÄ¾adÃ¡vania obrÃ¡zkov pre dopyt alkÃ­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8204" name="AutoShape 12" descr="VÃ½sledok vyhÄ¾adÃ¡vania obrÃ¡zkov pre dopyt alkÃ­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84168" y="4221088"/>
            <a:ext cx="2281204" cy="98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BlokTextu 20"/>
          <p:cNvSpPr txBox="1"/>
          <p:nvPr/>
        </p:nvSpPr>
        <p:spPr>
          <a:xfrm>
            <a:off x="179512" y="5661248"/>
            <a:ext cx="8712968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dirty="0" smtClean="0"/>
              <a:t>Žiaden prvok nevytvára také veľké množstvo zlúčenín ako uhlík, preto je jeho postavenie medzi prvkami </a:t>
            </a:r>
            <a:r>
              <a:rPr lang="sk-SK" sz="2000" b="1" dirty="0" smtClean="0"/>
              <a:t>výnimočné.</a:t>
            </a:r>
            <a:endParaRPr lang="sk-SK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  <p:bldP spid="6" grpId="0" animBg="1"/>
      <p:bldP spid="7" grpId="0" animBg="1"/>
      <p:bldP spid="8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 smtClean="0">
                <a:solidFill>
                  <a:srgbClr val="FF0000"/>
                </a:solidFill>
              </a:rPr>
              <a:t>Organické zlúčeniny uhlíka delíme:</a:t>
            </a:r>
            <a:endParaRPr lang="sk-SK" sz="3600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k-SK" sz="2800" b="1" dirty="0" smtClean="0">
                <a:solidFill>
                  <a:srgbClr val="0070C0"/>
                </a:solidFill>
              </a:rPr>
              <a:t>Uhľovodíky</a:t>
            </a:r>
            <a:r>
              <a:rPr lang="sk-SK" sz="2800" dirty="0" smtClean="0"/>
              <a:t> – sú dvojprvkové zlúčeniny uhlíka (</a:t>
            </a:r>
            <a:r>
              <a:rPr lang="sk-SK" sz="2800" dirty="0" smtClean="0">
                <a:solidFill>
                  <a:srgbClr val="00B050"/>
                </a:solidFill>
              </a:rPr>
              <a:t>C</a:t>
            </a:r>
            <a:r>
              <a:rPr lang="sk-SK" sz="2800" dirty="0" smtClean="0"/>
              <a:t>)  a vodíka (</a:t>
            </a:r>
            <a:r>
              <a:rPr lang="sk-SK" sz="2800" dirty="0" smtClean="0">
                <a:solidFill>
                  <a:srgbClr val="00B050"/>
                </a:solidFill>
              </a:rPr>
              <a:t>H</a:t>
            </a:r>
            <a:r>
              <a:rPr lang="sk-SK" sz="2800" dirty="0" smtClean="0"/>
              <a:t>). Atóm vodíka je vždy jednoväzbový </a:t>
            </a:r>
            <a:r>
              <a:rPr lang="sk-SK" sz="2800" b="1" dirty="0" smtClean="0"/>
              <a:t>H – </a:t>
            </a:r>
          </a:p>
          <a:p>
            <a:pPr marL="457200" indent="-457200">
              <a:buAutoNum type="arabicPeriod"/>
            </a:pPr>
            <a:endParaRPr lang="sk-SK" sz="2800" dirty="0"/>
          </a:p>
          <a:p>
            <a:pPr marL="457200" indent="-457200">
              <a:buAutoNum type="arabicPeriod"/>
            </a:pPr>
            <a:r>
              <a:rPr lang="sk-SK" sz="2800" b="1" dirty="0" smtClean="0">
                <a:solidFill>
                  <a:srgbClr val="0070C0"/>
                </a:solidFill>
              </a:rPr>
              <a:t>Deriváty uhľovodíkov </a:t>
            </a:r>
            <a:r>
              <a:rPr lang="sk-SK" sz="2800" dirty="0" smtClean="0"/>
              <a:t>– okrem uhlíka a vodíka obsahujú aj iné prvky, najmä kyslík (</a:t>
            </a:r>
            <a:r>
              <a:rPr lang="sk-SK" sz="2800" dirty="0" smtClean="0">
                <a:solidFill>
                  <a:srgbClr val="00B050"/>
                </a:solidFill>
              </a:rPr>
              <a:t>O</a:t>
            </a:r>
            <a:r>
              <a:rPr lang="sk-SK" sz="2800" dirty="0" smtClean="0"/>
              <a:t>), síru (</a:t>
            </a:r>
            <a:r>
              <a:rPr lang="sk-SK" sz="2800" dirty="0" smtClean="0">
                <a:solidFill>
                  <a:srgbClr val="00B050"/>
                </a:solidFill>
              </a:rPr>
              <a:t>S</a:t>
            </a:r>
            <a:r>
              <a:rPr lang="sk-SK" sz="2800" dirty="0" smtClean="0"/>
              <a:t>), dusík (</a:t>
            </a:r>
            <a:r>
              <a:rPr lang="sk-SK" sz="2800" dirty="0" smtClean="0">
                <a:solidFill>
                  <a:srgbClr val="00B050"/>
                </a:solidFill>
              </a:rPr>
              <a:t>N</a:t>
            </a:r>
            <a:r>
              <a:rPr lang="sk-SK" sz="2800" dirty="0" smtClean="0"/>
              <a:t>) a fosfor (</a:t>
            </a:r>
            <a:r>
              <a:rPr lang="sk-SK" sz="2800" dirty="0" smtClean="0">
                <a:solidFill>
                  <a:srgbClr val="00B050"/>
                </a:solidFill>
              </a:rPr>
              <a:t>P</a:t>
            </a:r>
            <a:r>
              <a:rPr lang="sk-SK" sz="2800" dirty="0" smtClean="0"/>
              <a:t>)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487650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467600" cy="792088"/>
          </a:xfrm>
        </p:spPr>
        <p:txBody>
          <a:bodyPr/>
          <a:lstStyle/>
          <a:p>
            <a:pPr algn="ctr"/>
            <a:r>
              <a:rPr lang="sk-SK" b="1" dirty="0" smtClean="0"/>
              <a:t>Ďakujem za pozornosť!</a:t>
            </a:r>
            <a:endParaRPr lang="sk-SK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827584" y="4437112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Zdroj obrázkov: internet</a:t>
            </a: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583</TotalTime>
  <Words>176</Words>
  <Application>Microsoft Office PowerPoint</Application>
  <PresentationFormat>Prezentácia na obrazovke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Century Schoolbook</vt:lpstr>
      <vt:lpstr>Wingdings</vt:lpstr>
      <vt:lpstr>Wingdings 2</vt:lpstr>
      <vt:lpstr>Arkáda</vt:lpstr>
      <vt:lpstr>Prezentácia programu PowerPoint</vt:lpstr>
      <vt:lpstr>Uhlík </vt:lpstr>
      <vt:lpstr>Uhlík v organických zlúčeninách</vt:lpstr>
      <vt:lpstr>Reťazce:</vt:lpstr>
      <vt:lpstr>Kovalentné väzby medzi atómami uhlíka:</vt:lpstr>
      <vt:lpstr>Organické zlúčeniny uhlíka delíme: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Vlastnosti jednoduchých organických látok</dc:title>
  <dc:creator>user</dc:creator>
  <cp:lastModifiedBy>chémia</cp:lastModifiedBy>
  <cp:revision>88</cp:revision>
  <dcterms:created xsi:type="dcterms:W3CDTF">2019-09-03T16:32:03Z</dcterms:created>
  <dcterms:modified xsi:type="dcterms:W3CDTF">2020-11-22T19:55:22Z</dcterms:modified>
</cp:coreProperties>
</file>