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80" r:id="rId4"/>
    <p:sldId id="271" r:id="rId5"/>
    <p:sldId id="276" r:id="rId6"/>
    <p:sldId id="277" r:id="rId7"/>
    <p:sldId id="263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4F8"/>
    <a:srgbClr val="453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redný štýl 4 - zvýrazneni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Tmavý štýl 1 - zvýrazneni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7" autoAdjust="0"/>
  </p:normalViewPr>
  <p:slideViewPr>
    <p:cSldViewPr>
      <p:cViewPr varScale="1">
        <p:scale>
          <a:sx n="83" d="100"/>
          <a:sy n="83" d="100"/>
        </p:scale>
        <p:origin x="146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4DA39CA-5D66-46E3-8CF5-2F990151517B}" type="datetimeFigureOut">
              <a:rPr lang="sk-SK" smtClean="0"/>
              <a:pPr/>
              <a:t>18. 4. 2021</a:t>
            </a:fld>
            <a:endParaRPr lang="sk-SK" dirty="0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18. 4. 2021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18. 4. 2021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18. 4. 2021</a:t>
            </a:fld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4DA39CA-5D66-46E3-8CF5-2F990151517B}" type="datetimeFigureOut">
              <a:rPr lang="sk-SK" smtClean="0"/>
              <a:pPr/>
              <a:t>18. 4. 2021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18. 4. 2021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18. 4. 2021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18. 4. 2021</a:t>
            </a:fld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18. 4. 2021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18. 4. 2021</a:t>
            </a:fld>
            <a:endParaRPr lang="sk-SK" dirty="0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dirty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18. 4. 2021</a:t>
            </a:fld>
            <a:endParaRPr lang="sk-SK" dirty="0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4DA39CA-5D66-46E3-8CF5-2F990151517B}" type="datetimeFigureOut">
              <a:rPr lang="sk-SK" smtClean="0"/>
              <a:pPr/>
              <a:t>18. 4. 2021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07704" y="188640"/>
            <a:ext cx="6652886" cy="792088"/>
          </a:xfrm>
        </p:spPr>
        <p:txBody>
          <a:bodyPr>
            <a:normAutofit/>
          </a:bodyPr>
          <a:lstStyle/>
          <a:p>
            <a:pPr algn="ctr"/>
            <a:r>
              <a:rPr lang="sk-SK" sz="4400" dirty="0"/>
              <a:t>Premeny látok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07704" y="5445224"/>
            <a:ext cx="6678488" cy="79208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sk-SK" sz="3600" dirty="0" smtClean="0"/>
              <a:t>Zákon zachovania hmotnosti pri chemických reakciách</a:t>
            </a:r>
            <a:endParaRPr lang="sk-SK" sz="3600" dirty="0"/>
          </a:p>
        </p:txBody>
      </p:sp>
      <p:pic>
        <p:nvPicPr>
          <p:cNvPr id="4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 l="31403" r="23238"/>
          <a:stretch>
            <a:fillRect/>
          </a:stretch>
        </p:blipFill>
        <p:spPr bwMode="auto">
          <a:xfrm>
            <a:off x="2699792" y="1772816"/>
            <a:ext cx="1586410" cy="2243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BlokTextu 5"/>
          <p:cNvSpPr txBox="1"/>
          <p:nvPr/>
        </p:nvSpPr>
        <p:spPr>
          <a:xfrm>
            <a:off x="3923928" y="1556792"/>
            <a:ext cx="1008112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1748</a:t>
            </a:r>
            <a:endParaRPr lang="sk-SK" dirty="0"/>
          </a:p>
        </p:txBody>
      </p:sp>
      <p:pic>
        <p:nvPicPr>
          <p:cNvPr id="9" name="Obrázok 8" descr="Antoine_Laurent_de_Lavoisier.png"/>
          <p:cNvPicPr>
            <a:picLocks noChangeAspect="1"/>
          </p:cNvPicPr>
          <p:nvPr/>
        </p:nvPicPr>
        <p:blipFill>
          <a:blip r:embed="rId3" cstate="print"/>
          <a:srcRect l="15301" r="15844" b="7524"/>
          <a:stretch>
            <a:fillRect/>
          </a:stretch>
        </p:blipFill>
        <p:spPr>
          <a:xfrm>
            <a:off x="5724128" y="1772816"/>
            <a:ext cx="1440000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BlokTextu 9"/>
          <p:cNvSpPr txBox="1"/>
          <p:nvPr/>
        </p:nvSpPr>
        <p:spPr>
          <a:xfrm>
            <a:off x="6948264" y="1556792"/>
            <a:ext cx="1008112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1774</a:t>
            </a:r>
            <a:endParaRPr lang="sk-SK" dirty="0"/>
          </a:p>
        </p:txBody>
      </p:sp>
      <p:sp>
        <p:nvSpPr>
          <p:cNvPr id="11272" name="AutoShape 8" descr="Výsledok vyhľadávania obrázkov pre dopyt antoine lavoisier signa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pic>
        <p:nvPicPr>
          <p:cNvPr id="12" name="Obrázok 11" descr="2000px-Antoine_Lavoisier_Signature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149080"/>
            <a:ext cx="1528819" cy="647912"/>
          </a:xfrm>
          <a:prstGeom prst="rect">
            <a:avLst/>
          </a:prstGeom>
        </p:spPr>
      </p:pic>
      <p:pic>
        <p:nvPicPr>
          <p:cNvPr id="11274" name="Picture 10" descr="Výsledok vyhľadávania obrázkov pre dopyt Ломоносов Автограф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077072"/>
            <a:ext cx="2857500" cy="914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970F38-20C9-44C4-A794-09E40280A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sk-SK" dirty="0" smtClean="0"/>
              <a:t>Reakcia modrej skalice a sódy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7E1C271-E2E7-41A2-98CE-4037A1C6548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147248" cy="5688632"/>
          </a:xfrm>
        </p:spPr>
        <p:txBody>
          <a:bodyPr>
            <a:normAutofit/>
          </a:bodyPr>
          <a:lstStyle/>
          <a:p>
            <a:r>
              <a:rPr lang="sk-SK" b="1" dirty="0"/>
              <a:t>Pomôcky a chemikálie: </a:t>
            </a:r>
          </a:p>
          <a:p>
            <a:pPr>
              <a:buNone/>
            </a:pPr>
            <a:r>
              <a:rPr lang="sk-SK" i="1" dirty="0"/>
              <a:t>	</a:t>
            </a:r>
            <a:r>
              <a:rPr lang="sk-SK" i="1" dirty="0" smtClean="0"/>
              <a:t>väčšia kadička, menšia kadička, odmerný valec, laboratórne váhy, roztok modrej skalice (5%), roztok sódy (5%)</a:t>
            </a:r>
            <a:endParaRPr lang="sk-SK" i="1" dirty="0"/>
          </a:p>
          <a:p>
            <a:r>
              <a:rPr lang="sk-SK" b="1" dirty="0"/>
              <a:t>Postup: </a:t>
            </a:r>
          </a:p>
          <a:p>
            <a:r>
              <a:rPr lang="sk-SK" i="1" dirty="0" smtClean="0"/>
              <a:t>Na laboratórne váhy položíme väčšiu kadičku so 100 ml roztoku modrej skalice a menšiu kadičku s 25 ml roztoku sódy, hmotnosť zapíšeme.</a:t>
            </a:r>
            <a:endParaRPr lang="sk-SK" i="1" dirty="0"/>
          </a:p>
          <a:p>
            <a:r>
              <a:rPr lang="sk-SK" i="1" dirty="0" smtClean="0"/>
              <a:t>Menšiu kadičku vylejeme do väčšej, položíme ju späť na váhy, pozorujeme chemickú reakciu a hmotnosť opäť zapíšeme.</a:t>
            </a:r>
            <a:endParaRPr lang="sk-SK" i="1" dirty="0"/>
          </a:p>
          <a:p>
            <a:r>
              <a:rPr lang="sk-SK" i="1" dirty="0" smtClean="0"/>
              <a:t>Zapíšeme</a:t>
            </a:r>
            <a:r>
              <a:rPr lang="sk-SK" i="1" dirty="0"/>
              <a:t> </a:t>
            </a:r>
            <a:r>
              <a:rPr lang="sk-SK" i="1" dirty="0" smtClean="0"/>
              <a:t>výsledky pozorovania.</a:t>
            </a:r>
            <a:endParaRPr lang="sk-SK" i="1" dirty="0"/>
          </a:p>
          <a:p>
            <a:pPr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8757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970F38-20C9-44C4-A794-09E40280A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sk-SK" dirty="0" smtClean="0"/>
              <a:t>Reakcia modrej skalice a sódy</a:t>
            </a:r>
            <a:endParaRPr lang="sk-SK" dirty="0"/>
          </a:p>
        </p:txBody>
      </p:sp>
      <p:pic>
        <p:nvPicPr>
          <p:cNvPr id="4" name="Zástupný symbol obsahu 3" descr="20180313_12155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1109" t="12497" r="16685" b="4187"/>
          <a:stretch>
            <a:fillRect/>
          </a:stretch>
        </p:blipFill>
        <p:spPr>
          <a:xfrm>
            <a:off x="467544" y="1268760"/>
            <a:ext cx="2448272" cy="3766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 descr="20180313_121627.jpg"/>
          <p:cNvPicPr>
            <a:picLocks noChangeAspect="1"/>
          </p:cNvPicPr>
          <p:nvPr/>
        </p:nvPicPr>
        <p:blipFill>
          <a:blip r:embed="rId3" cstate="print"/>
          <a:srcRect l="5217" r="8094"/>
          <a:stretch>
            <a:fillRect/>
          </a:stretch>
        </p:blipFill>
        <p:spPr>
          <a:xfrm>
            <a:off x="3347864" y="1268760"/>
            <a:ext cx="2448272" cy="376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ok 6" descr="20180313_121650.jpg"/>
          <p:cNvPicPr>
            <a:picLocks noChangeAspect="1"/>
          </p:cNvPicPr>
          <p:nvPr/>
        </p:nvPicPr>
        <p:blipFill>
          <a:blip r:embed="rId4" cstate="print"/>
          <a:srcRect l="10199" r="5662"/>
          <a:stretch>
            <a:fillRect/>
          </a:stretch>
        </p:blipFill>
        <p:spPr>
          <a:xfrm>
            <a:off x="6156176" y="1268760"/>
            <a:ext cx="2376264" cy="376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757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sk-SK" dirty="0" smtClean="0"/>
              <a:t>Reakcia modrej skalice a sódy</a:t>
            </a: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sz="quarter" idx="1"/>
          </p:nvPr>
        </p:nvGraphicFramePr>
        <p:xfrm>
          <a:off x="971600" y="1124744"/>
          <a:ext cx="6806828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3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Skupenstvo 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Sfarbenie 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Roztok modrej skalice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Roztok sódy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Vzniknuté produkty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BlokTextu 10"/>
          <p:cNvSpPr txBox="1"/>
          <p:nvPr/>
        </p:nvSpPr>
        <p:spPr>
          <a:xfrm>
            <a:off x="971600" y="2996952"/>
            <a:ext cx="504056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Hmotnosť reaktantov (s nádobami) = 273,6 g  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971600" y="3573016"/>
            <a:ext cx="504056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Hmotnosť produktov (s nádobami) = 273,6 g  </a:t>
            </a:r>
            <a:endParaRPr lang="sk-SK" dirty="0"/>
          </a:p>
        </p:txBody>
      </p:sp>
      <p:pic>
        <p:nvPicPr>
          <p:cNvPr id="14" name="Obrázok 13" descr="20180313_130054.jpg"/>
          <p:cNvPicPr>
            <a:picLocks noChangeAspect="1"/>
          </p:cNvPicPr>
          <p:nvPr/>
        </p:nvPicPr>
        <p:blipFill>
          <a:blip r:embed="rId2" cstate="print"/>
          <a:srcRect l="11656" t="28744" r="9323" b="7990"/>
          <a:stretch>
            <a:fillRect/>
          </a:stretch>
        </p:blipFill>
        <p:spPr>
          <a:xfrm>
            <a:off x="899592" y="4221088"/>
            <a:ext cx="1800200" cy="1921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Obrázok 14" descr="20180313_132341.jpg"/>
          <p:cNvPicPr>
            <a:picLocks noChangeAspect="1"/>
          </p:cNvPicPr>
          <p:nvPr/>
        </p:nvPicPr>
        <p:blipFill>
          <a:blip r:embed="rId3" cstate="print"/>
          <a:srcRect l="18002" r="3989"/>
          <a:stretch>
            <a:fillRect/>
          </a:stretch>
        </p:blipFill>
        <p:spPr>
          <a:xfrm>
            <a:off x="3563888" y="4221088"/>
            <a:ext cx="1872208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ok 7" descr="20180315_122954.jpg"/>
          <p:cNvPicPr>
            <a:picLocks noChangeAspect="1"/>
          </p:cNvPicPr>
          <p:nvPr/>
        </p:nvPicPr>
        <p:blipFill>
          <a:blip r:embed="rId4" cstate="print"/>
          <a:srcRect l="18501" r="3491"/>
          <a:stretch>
            <a:fillRect/>
          </a:stretch>
        </p:blipFill>
        <p:spPr>
          <a:xfrm rot="5400000">
            <a:off x="6264088" y="4257192"/>
            <a:ext cx="1872208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BlokTextu 8"/>
          <p:cNvSpPr txBox="1"/>
          <p:nvPr/>
        </p:nvSpPr>
        <p:spPr>
          <a:xfrm>
            <a:off x="755576" y="6165304"/>
            <a:ext cx="208823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Filtrovaný produkt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3419872" y="6021288"/>
            <a:ext cx="208823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Tuhý produkt na filtračnom papieri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6228184" y="6021288"/>
            <a:ext cx="208823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Vysušený tuhý produkt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9" grpId="0" animBg="1"/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sk-SK" b="1" dirty="0" smtClean="0"/>
              <a:t>Zákon zachovania hmotnosti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931224" cy="5205192"/>
          </a:xfrm>
        </p:spPr>
        <p:txBody>
          <a:bodyPr/>
          <a:lstStyle/>
          <a:p>
            <a:r>
              <a:rPr lang="sk-SK" dirty="0" smtClean="0"/>
              <a:t>Pri každej chemickej reakcii platí tento zákon: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Dokázali to: </a:t>
            </a:r>
            <a:r>
              <a:rPr lang="sk-SK" b="1" dirty="0" err="1" smtClean="0">
                <a:solidFill>
                  <a:srgbClr val="FF0000"/>
                </a:solidFill>
              </a:rPr>
              <a:t>Lomonosov</a:t>
            </a:r>
            <a:r>
              <a:rPr lang="sk-SK" dirty="0" smtClean="0"/>
              <a:t> a </a:t>
            </a:r>
            <a:r>
              <a:rPr lang="sk-SK" b="1" dirty="0" err="1" smtClean="0">
                <a:solidFill>
                  <a:srgbClr val="FF0000"/>
                </a:solidFill>
              </a:rPr>
              <a:t>Lavoisier</a:t>
            </a:r>
            <a:endParaRPr lang="sk-SK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k-SK" b="1" dirty="0" smtClean="0">
              <a:solidFill>
                <a:srgbClr val="FF0000"/>
              </a:solidFill>
            </a:endParaRPr>
          </a:p>
          <a:p>
            <a:r>
              <a:rPr lang="sk-SK" dirty="0" smtClean="0"/>
              <a:t>Nie vždy to však vieme vážením dokázať. </a:t>
            </a:r>
          </a:p>
          <a:p>
            <a:r>
              <a:rPr lang="sk-SK" dirty="0" smtClean="0"/>
              <a:t>Ak vzniknú plynné produkty, ktoré uniknú, tie nevieme odvážiť, ak ich nezachytíme.</a:t>
            </a:r>
          </a:p>
          <a:p>
            <a:pPr marL="0" indent="0">
              <a:buNone/>
            </a:pPr>
            <a:r>
              <a:rPr lang="sk-SK" dirty="0" smtClean="0"/>
              <a:t>Napr. šumivý celaskon a voda /oxid uhličitý uniká </a:t>
            </a:r>
            <a:r>
              <a:rPr lang="sk-SK" smtClean="0"/>
              <a:t>do vzduchu/</a:t>
            </a:r>
            <a:endParaRPr lang="sk-SK" dirty="0" smtClean="0"/>
          </a:p>
          <a:p>
            <a:endParaRPr lang="sk-SK" dirty="0" smtClean="0"/>
          </a:p>
        </p:txBody>
      </p:sp>
      <p:sp>
        <p:nvSpPr>
          <p:cNvPr id="11" name="BlokTextu 10"/>
          <p:cNvSpPr txBox="1"/>
          <p:nvPr/>
        </p:nvSpPr>
        <p:spPr>
          <a:xfrm>
            <a:off x="611560" y="2060848"/>
            <a:ext cx="7848872" cy="8925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600" dirty="0" smtClean="0"/>
              <a:t>Hmotnosť všetkých reaktantov sa rovná hmotnosti všetkých produktov.</a:t>
            </a:r>
            <a:endParaRPr lang="sk-SK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sk-SK" b="1" dirty="0" smtClean="0"/>
              <a:t>Zaujímavosti: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931224" cy="5277200"/>
          </a:xfrm>
        </p:spPr>
        <p:txBody>
          <a:bodyPr>
            <a:normAutofit/>
          </a:bodyPr>
          <a:lstStyle/>
          <a:p>
            <a:r>
              <a:rPr lang="sk-SK" b="1" dirty="0" smtClean="0"/>
              <a:t>Sóda</a:t>
            </a:r>
            <a:r>
              <a:rPr lang="sk-SK" dirty="0" smtClean="0"/>
              <a:t> – </a:t>
            </a:r>
            <a:r>
              <a:rPr lang="sk-SK" dirty="0" err="1" smtClean="0"/>
              <a:t>reaktant</a:t>
            </a:r>
            <a:r>
              <a:rPr lang="sk-SK" dirty="0" smtClean="0"/>
              <a:t> z nášho pokusu má názov </a:t>
            </a:r>
            <a:r>
              <a:rPr lang="sk-SK" b="1" dirty="0" smtClean="0"/>
              <a:t>uhličitan sodný</a:t>
            </a:r>
            <a:r>
              <a:rPr lang="sk-SK" dirty="0" smtClean="0"/>
              <a:t>.</a:t>
            </a:r>
          </a:p>
          <a:p>
            <a:r>
              <a:rPr lang="sk-SK" dirty="0" smtClean="0"/>
              <a:t>Je to látka, ktorá sa používa aj na zmäkčovanie tvrdej vody napríklad pri praní bielizne, v mäkkej vode sa perie lepšie.</a:t>
            </a:r>
          </a:p>
          <a:p>
            <a:endParaRPr lang="sk-SK" dirty="0" smtClean="0"/>
          </a:p>
          <a:p>
            <a:r>
              <a:rPr lang="sk-SK" dirty="0" smtClean="0"/>
              <a:t>Tuhý produkt z nášho pokusu je súčasťou </a:t>
            </a:r>
          </a:p>
          <a:p>
            <a:pPr>
              <a:buNone/>
            </a:pPr>
            <a:r>
              <a:rPr lang="sk-SK" dirty="0" smtClean="0"/>
              <a:t>	zelenej vrstvy napríklad na medených </a:t>
            </a:r>
          </a:p>
          <a:p>
            <a:pPr>
              <a:buNone/>
            </a:pPr>
            <a:r>
              <a:rPr lang="sk-SK" dirty="0" smtClean="0"/>
              <a:t>	strechách kostolov, katedrál,...</a:t>
            </a:r>
          </a:p>
          <a:p>
            <a:endParaRPr lang="sk-SK" dirty="0"/>
          </a:p>
        </p:txBody>
      </p:sp>
      <p:pic>
        <p:nvPicPr>
          <p:cNvPr id="6146" name="Picture 2" descr="Výsledok vyhľadávania obrázkov pre dopyt kryštálová sóda"/>
          <p:cNvPicPr>
            <a:picLocks noChangeAspect="1" noChangeArrowheads="1"/>
          </p:cNvPicPr>
          <p:nvPr/>
        </p:nvPicPr>
        <p:blipFill>
          <a:blip r:embed="rId2" cstate="print"/>
          <a:srcRect l="9219" r="7806"/>
          <a:stretch>
            <a:fillRect/>
          </a:stretch>
        </p:blipFill>
        <p:spPr bwMode="auto">
          <a:xfrm>
            <a:off x="7164288" y="2852936"/>
            <a:ext cx="1516820" cy="1828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http://periemslucid.szm.com/images/soda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653136"/>
            <a:ext cx="1296144" cy="2033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 descr="225px-Château_Frontenac2010_crop_roof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797152"/>
            <a:ext cx="1497675" cy="1810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242088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sk-SK" sz="4000" dirty="0"/>
              <a:t>Ďakujem za pozornosť!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539552" y="537321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accent2">
                    <a:lumMod val="50000"/>
                  </a:schemeClr>
                </a:solidFill>
              </a:rPr>
              <a:t>Zdroj obrázkov: </a:t>
            </a:r>
            <a:r>
              <a:rPr lang="sk-SK" dirty="0" smtClean="0">
                <a:solidFill>
                  <a:schemeClr val="accent2">
                    <a:lumMod val="50000"/>
                  </a:schemeClr>
                </a:solidFill>
              </a:rPr>
              <a:t>vlastný archív, internet</a:t>
            </a:r>
            <a:endParaRPr lang="sk-SK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2627</TotalTime>
  <Words>270</Words>
  <Application>Microsoft Office PowerPoint</Application>
  <PresentationFormat>Prezentácia na obrazovke (4:3)</PresentationFormat>
  <Paragraphs>44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Century Schoolbook</vt:lpstr>
      <vt:lpstr>Wingdings</vt:lpstr>
      <vt:lpstr>Wingdings 2</vt:lpstr>
      <vt:lpstr>Arkáda</vt:lpstr>
      <vt:lpstr>Premeny látok</vt:lpstr>
      <vt:lpstr>Reakcia modrej skalice a sódy</vt:lpstr>
      <vt:lpstr>Reakcia modrej skalice a sódy</vt:lpstr>
      <vt:lpstr>Reakcia modrej skalice a sódy</vt:lpstr>
      <vt:lpstr>Zákon zachovania hmotnosti</vt:lpstr>
      <vt:lpstr>Zaujímavosti: </vt:lpstr>
      <vt:lpstr>Ďakujem za pozornosť!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Látky a ich vlastnosti</dc:title>
  <dc:creator>user</dc:creator>
  <cp:lastModifiedBy>Uzivatel</cp:lastModifiedBy>
  <cp:revision>469</cp:revision>
  <dcterms:created xsi:type="dcterms:W3CDTF">2017-09-03T06:20:55Z</dcterms:created>
  <dcterms:modified xsi:type="dcterms:W3CDTF">2021-04-18T20:20:03Z</dcterms:modified>
</cp:coreProperties>
</file>