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C8"/>
    <a:srgbClr val="00FF00"/>
    <a:srgbClr val="CC9900"/>
    <a:srgbClr val="FFFF99"/>
    <a:srgbClr val="926C00"/>
    <a:srgbClr val="FFB3FF"/>
    <a:srgbClr val="9FE6FF"/>
    <a:srgbClr val="AC7F00"/>
    <a:srgbClr val="66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CC9900"/>
            </a:gs>
            <a:gs pos="50000">
              <a:srgbClr val="FFFF99"/>
            </a:gs>
            <a:gs pos="100000">
              <a:srgbClr val="CC99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A8F2-3873-432F-B154-F70429E4C8F5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336CB-2AC5-47D1-B999-FED30DB54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976535"/>
            <a:ext cx="7772400" cy="1970091"/>
          </a:xfrm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CC99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l"/>
            <a:r>
              <a:rPr lang="sk-SK" sz="8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     Ióny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52" y="5072074"/>
            <a:ext cx="6400800" cy="1538286"/>
          </a:xfrm>
        </p:spPr>
        <p:txBody>
          <a:bodyPr>
            <a:normAutofit/>
          </a:bodyPr>
          <a:lstStyle/>
          <a:p>
            <a:pPr algn="l"/>
            <a:r>
              <a:rPr lang="sk-SK" sz="4800" b="1" dirty="0" smtClean="0">
                <a:solidFill>
                  <a:srgbClr val="C8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      Vznik iónov</a:t>
            </a:r>
            <a:endParaRPr lang="sk-SK" sz="4800" b="1" dirty="0">
              <a:solidFill>
                <a:srgbClr val="C800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5" name="Obrázok 4" descr="oxid_hlin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500042"/>
            <a:ext cx="1857370" cy="247649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Obrázok 6" descr="chem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165871"/>
            <a:ext cx="3214710" cy="647556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Obrázok 7" descr="iony_chlorid_sod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21795" y="500042"/>
            <a:ext cx="1722113" cy="245688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CC99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Za normálnych podmienok sú </a:t>
            </a:r>
            <a:r>
              <a:rPr lang="sk-SK" b="1" dirty="0" smtClean="0">
                <a:solidFill>
                  <a:srgbClr val="FF0000"/>
                </a:solidFill>
                <a:latin typeface="Arial Narrow" pitchFamily="34" charset="0"/>
              </a:rPr>
              <a:t>atómy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sú elektricky 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neutrálne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– </a:t>
            </a:r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majú rovnaký počet protónov a elektrónov</a:t>
            </a:r>
            <a:endParaRPr lang="sk-SK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endParaRPr lang="sk-SK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sk-SK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Vonkajším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pôsobením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(vysoká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teplota,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trenie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…) 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môžu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atómy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prijímať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alebo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odovzdávať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elektróny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z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atómo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v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môžu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vzniknúť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ióny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endParaRPr lang="sk-SK" dirty="0"/>
          </a:p>
        </p:txBody>
      </p:sp>
      <p:pic>
        <p:nvPicPr>
          <p:cNvPr id="5" name="Obrázok 4" descr="cukrik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429264"/>
            <a:ext cx="3905250" cy="171450"/>
          </a:xfrm>
          <a:prstGeom prst="rect">
            <a:avLst/>
          </a:prstGeom>
        </p:spPr>
      </p:pic>
      <p:pic>
        <p:nvPicPr>
          <p:cNvPr id="6" name="Obrázok 5" descr="per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928670"/>
            <a:ext cx="314325" cy="8096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/>
          <p:cNvGrpSpPr/>
          <p:nvPr/>
        </p:nvGrpSpPr>
        <p:grpSpPr>
          <a:xfrm>
            <a:off x="357158" y="857232"/>
            <a:ext cx="3708000" cy="3708000"/>
            <a:chOff x="357158" y="2285992"/>
            <a:chExt cx="3708000" cy="3708000"/>
          </a:xfrm>
        </p:grpSpPr>
        <p:sp>
          <p:nvSpPr>
            <p:cNvPr id="5" name="Ovál 4"/>
            <p:cNvSpPr/>
            <p:nvPr/>
          </p:nvSpPr>
          <p:spPr>
            <a:xfrm>
              <a:off x="857224" y="2786058"/>
              <a:ext cx="2700000" cy="270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vál 5"/>
            <p:cNvSpPr/>
            <p:nvPr/>
          </p:nvSpPr>
          <p:spPr>
            <a:xfrm>
              <a:off x="357158" y="2285992"/>
              <a:ext cx="3708000" cy="3708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vál 6"/>
            <p:cNvSpPr/>
            <p:nvPr/>
          </p:nvSpPr>
          <p:spPr>
            <a:xfrm>
              <a:off x="1428728" y="3357562"/>
              <a:ext cx="1620000" cy="162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Ovál 8"/>
            <p:cNvSpPr/>
            <p:nvPr/>
          </p:nvSpPr>
          <p:spPr>
            <a:xfrm>
              <a:off x="1928794" y="3857628"/>
              <a:ext cx="576000" cy="576000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C800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1928794" y="3929066"/>
              <a:ext cx="785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b="1" dirty="0" smtClean="0">
                  <a:solidFill>
                    <a:schemeClr val="bg1"/>
                  </a:solidFill>
                </a:rPr>
                <a:t>17p</a:t>
              </a:r>
              <a:r>
                <a:rPr lang="sk-SK" sz="2000" b="1" baseline="30000" dirty="0" smtClean="0">
                  <a:solidFill>
                    <a:schemeClr val="bg1"/>
                  </a:solidFill>
                </a:rPr>
                <a:t>+</a:t>
              </a:r>
              <a:endParaRPr lang="sk-SK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5072066" y="857232"/>
            <a:ext cx="3708000" cy="3708000"/>
            <a:chOff x="357158" y="2285992"/>
            <a:chExt cx="3708000" cy="3708000"/>
          </a:xfrm>
        </p:grpSpPr>
        <p:sp>
          <p:nvSpPr>
            <p:cNvPr id="13" name="Ovál 12"/>
            <p:cNvSpPr/>
            <p:nvPr/>
          </p:nvSpPr>
          <p:spPr>
            <a:xfrm>
              <a:off x="857224" y="2786058"/>
              <a:ext cx="2700000" cy="270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Ovál 13"/>
            <p:cNvSpPr/>
            <p:nvPr/>
          </p:nvSpPr>
          <p:spPr>
            <a:xfrm>
              <a:off x="357158" y="2285992"/>
              <a:ext cx="3708000" cy="3708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vál 14"/>
            <p:cNvSpPr/>
            <p:nvPr/>
          </p:nvSpPr>
          <p:spPr>
            <a:xfrm>
              <a:off x="1428728" y="3357562"/>
              <a:ext cx="1620000" cy="162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Ovál 15"/>
            <p:cNvSpPr/>
            <p:nvPr/>
          </p:nvSpPr>
          <p:spPr>
            <a:xfrm>
              <a:off x="1928794" y="3857628"/>
              <a:ext cx="576000" cy="576000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C800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BlokTextu 16"/>
            <p:cNvSpPr txBox="1"/>
            <p:nvPr/>
          </p:nvSpPr>
          <p:spPr>
            <a:xfrm>
              <a:off x="1928794" y="3929066"/>
              <a:ext cx="785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b="1" dirty="0" smtClean="0">
                  <a:solidFill>
                    <a:schemeClr val="bg1"/>
                  </a:solidFill>
                </a:rPr>
                <a:t>11p</a:t>
              </a:r>
              <a:r>
                <a:rPr lang="sk-SK" sz="2000" b="1" baseline="30000" dirty="0" smtClean="0">
                  <a:solidFill>
                    <a:schemeClr val="bg1"/>
                  </a:solidFill>
                </a:rPr>
                <a:t>+</a:t>
              </a:r>
              <a:endParaRPr lang="sk-SK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BlokTextu 17"/>
          <p:cNvSpPr txBox="1"/>
          <p:nvPr/>
        </p:nvSpPr>
        <p:spPr>
          <a:xfrm>
            <a:off x="1928794" y="142852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baseline="-25000" dirty="0" smtClean="0">
                <a:latin typeface="Arial Narrow" pitchFamily="34" charset="0"/>
              </a:rPr>
              <a:t>17</a:t>
            </a:r>
            <a:r>
              <a:rPr lang="sk-SK" sz="3200" b="1" dirty="0" smtClean="0">
                <a:latin typeface="Arial Narrow" pitchFamily="34" charset="0"/>
              </a:rPr>
              <a:t>Cl</a:t>
            </a:r>
            <a:endParaRPr lang="sk-SK" sz="3200" b="1" dirty="0">
              <a:latin typeface="Arial Narrow" pitchFamily="34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6286512" y="142852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baseline="-25000" dirty="0" smtClean="0">
                <a:latin typeface="Arial Narrow" pitchFamily="34" charset="0"/>
              </a:rPr>
              <a:t>11</a:t>
            </a:r>
            <a:r>
              <a:rPr lang="sk-SK" sz="3200" b="1" dirty="0" smtClean="0">
                <a:latin typeface="Arial Narrow" pitchFamily="34" charset="0"/>
              </a:rPr>
              <a:t>Na</a:t>
            </a:r>
            <a:endParaRPr lang="sk-SK" sz="3200" b="1" dirty="0">
              <a:latin typeface="Arial Narrow" pitchFamily="34" charset="0"/>
            </a:endParaRPr>
          </a:p>
        </p:txBody>
      </p:sp>
      <p:sp>
        <p:nvSpPr>
          <p:cNvPr id="20" name="Ovál 19"/>
          <p:cNvSpPr/>
          <p:nvPr/>
        </p:nvSpPr>
        <p:spPr>
          <a:xfrm>
            <a:off x="357158" y="1785926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1000100" y="3286124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14348" y="2357430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2143108" y="1214422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3071802" y="1714488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857356" y="3929066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357422" y="3357562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357158" y="3214686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1142976" y="1643050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1785918" y="1857364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3571868" y="3643314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1643042" y="785794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3000364" y="3571876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3428992" y="2643182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vál 33"/>
          <p:cNvSpPr/>
          <p:nvPr/>
        </p:nvSpPr>
        <p:spPr>
          <a:xfrm>
            <a:off x="2500298" y="4357694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3143240" y="1071546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vál 35"/>
          <p:cNvSpPr/>
          <p:nvPr/>
        </p:nvSpPr>
        <p:spPr>
          <a:xfrm>
            <a:off x="1071538" y="4071942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vál 36"/>
          <p:cNvSpPr/>
          <p:nvPr/>
        </p:nvSpPr>
        <p:spPr>
          <a:xfrm>
            <a:off x="5429256" y="2357430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7072330" y="1857364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vál 38"/>
          <p:cNvSpPr/>
          <p:nvPr/>
        </p:nvSpPr>
        <p:spPr>
          <a:xfrm>
            <a:off x="7786710" y="3500438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vál 39"/>
          <p:cNvSpPr/>
          <p:nvPr/>
        </p:nvSpPr>
        <p:spPr>
          <a:xfrm>
            <a:off x="6858016" y="1214422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vál 40"/>
          <p:cNvSpPr/>
          <p:nvPr/>
        </p:nvSpPr>
        <p:spPr>
          <a:xfrm>
            <a:off x="7715272" y="1643050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/>
          <p:cNvSpPr/>
          <p:nvPr/>
        </p:nvSpPr>
        <p:spPr>
          <a:xfrm>
            <a:off x="8143900" y="2643182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vál 42"/>
          <p:cNvSpPr/>
          <p:nvPr/>
        </p:nvSpPr>
        <p:spPr>
          <a:xfrm>
            <a:off x="5929322" y="1571612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Ovál 43"/>
          <p:cNvSpPr/>
          <p:nvPr/>
        </p:nvSpPr>
        <p:spPr>
          <a:xfrm>
            <a:off x="6286512" y="3214686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Ovál 44"/>
          <p:cNvSpPr/>
          <p:nvPr/>
        </p:nvSpPr>
        <p:spPr>
          <a:xfrm>
            <a:off x="4929190" y="2643182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Ovál 45"/>
          <p:cNvSpPr/>
          <p:nvPr/>
        </p:nvSpPr>
        <p:spPr>
          <a:xfrm>
            <a:off x="6572264" y="3857628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Ovál 46"/>
          <p:cNvSpPr/>
          <p:nvPr/>
        </p:nvSpPr>
        <p:spPr>
          <a:xfrm>
            <a:off x="5643570" y="3286124"/>
            <a:ext cx="285752" cy="28575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BlokTextu 48"/>
          <p:cNvSpPr txBox="1"/>
          <p:nvPr/>
        </p:nvSpPr>
        <p:spPr>
          <a:xfrm>
            <a:off x="5500694" y="471488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Atóm Na odovzdal 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1e</a:t>
            </a:r>
            <a:r>
              <a:rPr lang="sk-SK" sz="2800" b="1" baseline="30000" dirty="0" smtClean="0">
                <a:solidFill>
                  <a:srgbClr val="FF0000"/>
                </a:solidFill>
                <a:latin typeface="Arial Narrow" pitchFamily="34" charset="0"/>
              </a:rPr>
              <a:t>-</a:t>
            </a:r>
            <a:r>
              <a:rPr lang="sk-SK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sk-SK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8" name="BlokTextu 47"/>
          <p:cNvSpPr txBox="1"/>
          <p:nvPr/>
        </p:nvSpPr>
        <p:spPr>
          <a:xfrm>
            <a:off x="928662" y="478632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Atóm </a:t>
            </a:r>
            <a:r>
              <a:rPr lang="sk-SK" sz="2800" b="1" dirty="0" err="1" smtClean="0">
                <a:latin typeface="Arial Narrow" pitchFamily="34" charset="0"/>
              </a:rPr>
              <a:t>Cl</a:t>
            </a:r>
            <a:r>
              <a:rPr lang="sk-SK" sz="2800" b="1" dirty="0" smtClean="0">
                <a:latin typeface="Arial Narrow" pitchFamily="34" charset="0"/>
              </a:rPr>
              <a:t> prijal 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1e</a:t>
            </a:r>
            <a:r>
              <a:rPr lang="sk-SK" sz="2800" b="1" baseline="30000" dirty="0" smtClean="0">
                <a:solidFill>
                  <a:srgbClr val="FF0000"/>
                </a:solidFill>
                <a:latin typeface="Arial Narrow" pitchFamily="34" charset="0"/>
              </a:rPr>
              <a:t>-</a:t>
            </a:r>
            <a:r>
              <a:rPr lang="sk-SK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sk-SK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0" name="Šípka dolu 49"/>
          <p:cNvSpPr/>
          <p:nvPr/>
        </p:nvSpPr>
        <p:spPr>
          <a:xfrm rot="2074772">
            <a:off x="4258411" y="1606904"/>
            <a:ext cx="642942" cy="857256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2" name="Skupina 61"/>
          <p:cNvGrpSpPr/>
          <p:nvPr/>
        </p:nvGrpSpPr>
        <p:grpSpPr>
          <a:xfrm>
            <a:off x="500034" y="5357826"/>
            <a:ext cx="3857652" cy="584775"/>
            <a:chOff x="500034" y="5357826"/>
            <a:chExt cx="3857652" cy="584775"/>
          </a:xfrm>
        </p:grpSpPr>
        <p:sp>
          <p:nvSpPr>
            <p:cNvPr id="52" name="BlokTextu 51"/>
            <p:cNvSpPr txBox="1"/>
            <p:nvPr/>
          </p:nvSpPr>
          <p:spPr>
            <a:xfrm>
              <a:off x="500034" y="5357826"/>
              <a:ext cx="38576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err="1" smtClean="0">
                  <a:latin typeface="Arial Narrow" pitchFamily="34" charset="0"/>
                </a:rPr>
                <a:t>Cl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1e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</a:t>
              </a:r>
              <a:r>
                <a:rPr lang="sk-SK" sz="3200" b="1" dirty="0" err="1" smtClean="0">
                  <a:latin typeface="Arial Narrow" pitchFamily="34" charset="0"/>
                </a:rPr>
                <a:t>Cl</a:t>
              </a:r>
              <a:r>
                <a:rPr lang="sk-SK" sz="3200" b="1" baseline="30000" dirty="0" smtClean="0">
                  <a:latin typeface="Arial Narrow" pitchFamily="34" charset="0"/>
                </a:rPr>
                <a:t>-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55" name="Rovná spojovacia šípka 54"/>
            <p:cNvCxnSpPr/>
            <p:nvPr/>
          </p:nvCxnSpPr>
          <p:spPr>
            <a:xfrm>
              <a:off x="1928794" y="5643578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Skupina 60"/>
          <p:cNvGrpSpPr/>
          <p:nvPr/>
        </p:nvGrpSpPr>
        <p:grpSpPr>
          <a:xfrm>
            <a:off x="5357818" y="5357826"/>
            <a:ext cx="3500462" cy="584775"/>
            <a:chOff x="5357818" y="5357826"/>
            <a:chExt cx="3500462" cy="584775"/>
          </a:xfrm>
        </p:grpSpPr>
        <p:sp>
          <p:nvSpPr>
            <p:cNvPr id="53" name="BlokTextu 52"/>
            <p:cNvSpPr txBox="1"/>
            <p:nvPr/>
          </p:nvSpPr>
          <p:spPr>
            <a:xfrm>
              <a:off x="5357818" y="5357826"/>
              <a:ext cx="35004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atin typeface="Arial Narrow" pitchFamily="34" charset="0"/>
                </a:rPr>
                <a:t>Na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1e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Na</a:t>
              </a:r>
              <a:r>
                <a:rPr lang="sk-SK" sz="3200" b="1" baseline="30000" dirty="0" smtClean="0">
                  <a:latin typeface="Arial Narrow" pitchFamily="34" charset="0"/>
                </a:rPr>
                <a:t>+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56" name="Rovná spojovacia šípka 55"/>
            <p:cNvCxnSpPr/>
            <p:nvPr/>
          </p:nvCxnSpPr>
          <p:spPr>
            <a:xfrm>
              <a:off x="6786578" y="5715016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BlokTextu 57"/>
          <p:cNvSpPr txBox="1"/>
          <p:nvPr/>
        </p:nvSpPr>
        <p:spPr>
          <a:xfrm>
            <a:off x="571472" y="600076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 Záporný ión – 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anión</a:t>
            </a:r>
            <a:endParaRPr lang="sk-SK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5500694" y="600076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Kladný ión – 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katión</a:t>
            </a:r>
            <a:endParaRPr lang="sk-SK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0" name="BlokTextu 59"/>
          <p:cNvSpPr txBox="1"/>
          <p:nvPr/>
        </p:nvSpPr>
        <p:spPr>
          <a:xfrm>
            <a:off x="3571868" y="142852"/>
            <a:ext cx="2143140" cy="954107"/>
          </a:xfrm>
          <a:prstGeom prst="rect">
            <a:avLst/>
          </a:prstGeom>
          <a:gradFill>
            <a:gsLst>
              <a:gs pos="20000">
                <a:srgbClr val="00B0F0"/>
              </a:gs>
              <a:gs pos="50000">
                <a:srgbClr val="9FE6FF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Arial Narrow" pitchFamily="34" charset="0"/>
              </a:rPr>
              <a:t>Chlorid sodný  </a:t>
            </a:r>
            <a:r>
              <a:rPr lang="sk-SK" sz="2800" b="1" dirty="0" err="1" smtClean="0">
                <a:latin typeface="Arial Narrow" pitchFamily="34" charset="0"/>
              </a:rPr>
              <a:t>NaCl</a:t>
            </a:r>
            <a:endParaRPr lang="sk-SK" sz="2800" b="1" dirty="0">
              <a:latin typeface="Arial Narrow" pitchFamily="34" charset="0"/>
            </a:endParaRPr>
          </a:p>
        </p:txBody>
      </p:sp>
      <p:pic>
        <p:nvPicPr>
          <p:cNvPr id="64" name="Obrázok 63" descr="per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429132"/>
            <a:ext cx="314325" cy="809625"/>
          </a:xfrm>
          <a:prstGeom prst="rect">
            <a:avLst/>
          </a:prstGeom>
        </p:spPr>
      </p:pic>
      <p:pic>
        <p:nvPicPr>
          <p:cNvPr id="65" name="Obrázok 64" descr="per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357694"/>
            <a:ext cx="314325" cy="8096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19056E-6 L -0.1099 -0.0006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1" animBg="1"/>
      <p:bldP spid="45" grpId="2" animBg="1"/>
      <p:bldP spid="46" grpId="0" animBg="1"/>
      <p:bldP spid="47" grpId="0" animBg="1"/>
      <p:bldP spid="49" grpId="0"/>
      <p:bldP spid="48" grpId="0"/>
      <p:bldP spid="50" grpId="0" animBg="1"/>
      <p:bldP spid="50" grpId="1" animBg="1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428596" y="928670"/>
            <a:ext cx="3708000" cy="3708000"/>
            <a:chOff x="357158" y="2285992"/>
            <a:chExt cx="3708000" cy="3708000"/>
          </a:xfrm>
        </p:grpSpPr>
        <p:sp>
          <p:nvSpPr>
            <p:cNvPr id="4" name="Ovál 3"/>
            <p:cNvSpPr/>
            <p:nvPr/>
          </p:nvSpPr>
          <p:spPr>
            <a:xfrm>
              <a:off x="857224" y="2786058"/>
              <a:ext cx="2700000" cy="270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vál 4"/>
            <p:cNvSpPr/>
            <p:nvPr/>
          </p:nvSpPr>
          <p:spPr>
            <a:xfrm>
              <a:off x="357158" y="2285992"/>
              <a:ext cx="3708000" cy="3708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vál 5"/>
            <p:cNvSpPr/>
            <p:nvPr/>
          </p:nvSpPr>
          <p:spPr>
            <a:xfrm>
              <a:off x="1428728" y="3357562"/>
              <a:ext cx="1620000" cy="162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vál 6"/>
            <p:cNvSpPr/>
            <p:nvPr/>
          </p:nvSpPr>
          <p:spPr>
            <a:xfrm>
              <a:off x="1928794" y="3857628"/>
              <a:ext cx="576000" cy="576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1928794" y="3929066"/>
              <a:ext cx="785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b="1" dirty="0" smtClean="0">
                  <a:solidFill>
                    <a:schemeClr val="bg1"/>
                  </a:solidFill>
                </a:rPr>
                <a:t>12p</a:t>
              </a:r>
              <a:r>
                <a:rPr lang="sk-SK" sz="2000" b="1" baseline="30000" dirty="0" smtClean="0">
                  <a:solidFill>
                    <a:schemeClr val="bg1"/>
                  </a:solidFill>
                </a:rPr>
                <a:t>+</a:t>
              </a:r>
              <a:endParaRPr lang="sk-SK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BlokTextu 8"/>
          <p:cNvSpPr txBox="1"/>
          <p:nvPr/>
        </p:nvSpPr>
        <p:spPr>
          <a:xfrm>
            <a:off x="3428992" y="142852"/>
            <a:ext cx="2786082" cy="954107"/>
          </a:xfrm>
          <a:prstGeom prst="rect">
            <a:avLst/>
          </a:prstGeom>
          <a:gradFill>
            <a:gsLst>
              <a:gs pos="20000">
                <a:srgbClr val="FF00FF"/>
              </a:gs>
              <a:gs pos="50000">
                <a:srgbClr val="FFB3FF"/>
              </a:gs>
              <a:gs pos="100000">
                <a:srgbClr val="FF00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Arial Narrow" pitchFamily="34" charset="0"/>
              </a:rPr>
              <a:t>Oxid </a:t>
            </a:r>
            <a:r>
              <a:rPr lang="sk-SK" sz="2800" b="1" dirty="0" err="1" smtClean="0">
                <a:latin typeface="Arial Narrow" pitchFamily="34" charset="0"/>
              </a:rPr>
              <a:t>horečnatý</a:t>
            </a:r>
            <a:r>
              <a:rPr lang="sk-SK" sz="2800" b="1" dirty="0" smtClean="0">
                <a:latin typeface="Arial Narrow" pitchFamily="34" charset="0"/>
              </a:rPr>
              <a:t>  </a:t>
            </a:r>
            <a:r>
              <a:rPr lang="sk-SK" sz="2800" b="1" dirty="0" err="1" smtClean="0">
                <a:latin typeface="Arial Narrow" pitchFamily="34" charset="0"/>
              </a:rPr>
              <a:t>MgO</a:t>
            </a:r>
            <a:endParaRPr lang="sk-SK" sz="2800" b="1" dirty="0">
              <a:latin typeface="Arial Narrow" pitchFamily="34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5715008" y="1357298"/>
            <a:ext cx="2700000" cy="2700000"/>
            <a:chOff x="5572132" y="1500174"/>
            <a:chExt cx="2700000" cy="2700000"/>
          </a:xfrm>
        </p:grpSpPr>
        <p:sp>
          <p:nvSpPr>
            <p:cNvPr id="11" name="Ovál 10"/>
            <p:cNvSpPr/>
            <p:nvPr/>
          </p:nvSpPr>
          <p:spPr>
            <a:xfrm>
              <a:off x="5572132" y="1500174"/>
              <a:ext cx="2700000" cy="270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Ovál 12"/>
            <p:cNvSpPr/>
            <p:nvPr/>
          </p:nvSpPr>
          <p:spPr>
            <a:xfrm>
              <a:off x="6143636" y="2071678"/>
              <a:ext cx="1620000" cy="162000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Ovál 13"/>
            <p:cNvSpPr/>
            <p:nvPr/>
          </p:nvSpPr>
          <p:spPr>
            <a:xfrm>
              <a:off x="6643702" y="2571744"/>
              <a:ext cx="576000" cy="576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BlokTextu 14"/>
            <p:cNvSpPr txBox="1"/>
            <p:nvPr/>
          </p:nvSpPr>
          <p:spPr>
            <a:xfrm>
              <a:off x="6715140" y="2643182"/>
              <a:ext cx="571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b="1" dirty="0" smtClean="0">
                  <a:solidFill>
                    <a:schemeClr val="bg1"/>
                  </a:solidFill>
                </a:rPr>
                <a:t>8p</a:t>
              </a:r>
              <a:r>
                <a:rPr lang="sk-SK" sz="2000" b="1" baseline="30000" dirty="0" smtClean="0">
                  <a:solidFill>
                    <a:schemeClr val="bg1"/>
                  </a:solidFill>
                </a:rPr>
                <a:t>+</a:t>
              </a:r>
              <a:endParaRPr lang="sk-SK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BlokTextu 16"/>
          <p:cNvSpPr txBox="1"/>
          <p:nvPr/>
        </p:nvSpPr>
        <p:spPr>
          <a:xfrm>
            <a:off x="1714480" y="21429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baseline="-25000" dirty="0" smtClean="0">
                <a:latin typeface="Arial Narrow" pitchFamily="34" charset="0"/>
              </a:rPr>
              <a:t>12</a:t>
            </a:r>
            <a:r>
              <a:rPr lang="sk-SK" sz="3200" b="1" dirty="0" smtClean="0">
                <a:latin typeface="Arial Narrow" pitchFamily="34" charset="0"/>
              </a:rPr>
              <a:t>Mg</a:t>
            </a:r>
            <a:endParaRPr lang="sk-SK" sz="3200" b="1" dirty="0">
              <a:latin typeface="Arial Narrow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6715140" y="57148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baseline="-25000" dirty="0" smtClean="0">
                <a:latin typeface="Arial Narrow" pitchFamily="34" charset="0"/>
              </a:rPr>
              <a:t>8</a:t>
            </a:r>
            <a:r>
              <a:rPr lang="sk-SK" sz="3200" b="1" dirty="0" smtClean="0">
                <a:latin typeface="Arial Narrow" pitchFamily="34" charset="0"/>
              </a:rPr>
              <a:t>O</a:t>
            </a:r>
            <a:endParaRPr lang="sk-SK" sz="3200" b="1" dirty="0">
              <a:latin typeface="Arial Narrow" pitchFamily="34" charset="0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1714480" y="3286124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2428860" y="1928802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3071802" y="1643050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2214546" y="1285860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1285852" y="1643050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2428868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071538" y="3429000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1857356" y="4000504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2857488" y="3786190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3500430" y="2643182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3786182" y="3429000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3714744" y="1714488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6786578" y="1857364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7429520" y="3214686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7000892" y="1214422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vál 33"/>
          <p:cNvSpPr/>
          <p:nvPr/>
        </p:nvSpPr>
        <p:spPr>
          <a:xfrm>
            <a:off x="5572132" y="2571744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7858148" y="1643050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vál 35"/>
          <p:cNvSpPr/>
          <p:nvPr/>
        </p:nvSpPr>
        <p:spPr>
          <a:xfrm>
            <a:off x="8286776" y="2500306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vál 36"/>
          <p:cNvSpPr/>
          <p:nvPr/>
        </p:nvSpPr>
        <p:spPr>
          <a:xfrm>
            <a:off x="7929586" y="3429000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7000892" y="3857628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rgbClr val="C8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BlokTextu 38"/>
          <p:cNvSpPr txBox="1"/>
          <p:nvPr/>
        </p:nvSpPr>
        <p:spPr>
          <a:xfrm>
            <a:off x="500034" y="478632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Atóm Mg odovzdal 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2e</a:t>
            </a:r>
            <a:r>
              <a:rPr lang="sk-SK" sz="2800" b="1" baseline="30000" dirty="0" smtClean="0">
                <a:solidFill>
                  <a:srgbClr val="FF0000"/>
                </a:solidFill>
                <a:latin typeface="Arial Narrow" pitchFamily="34" charset="0"/>
              </a:rPr>
              <a:t>-</a:t>
            </a:r>
            <a:r>
              <a:rPr lang="sk-SK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sk-SK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5929322" y="471488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Atóm O prijal 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2e</a:t>
            </a:r>
            <a:r>
              <a:rPr lang="sk-SK" sz="2800" b="1" baseline="30000" dirty="0" smtClean="0">
                <a:solidFill>
                  <a:srgbClr val="FF0000"/>
                </a:solidFill>
                <a:latin typeface="Arial Narrow" pitchFamily="34" charset="0"/>
              </a:rPr>
              <a:t>-</a:t>
            </a:r>
            <a:r>
              <a:rPr lang="sk-SK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sk-SK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1" name="Skupina 40"/>
          <p:cNvGrpSpPr/>
          <p:nvPr/>
        </p:nvGrpSpPr>
        <p:grpSpPr>
          <a:xfrm>
            <a:off x="357158" y="5286388"/>
            <a:ext cx="3643338" cy="584775"/>
            <a:chOff x="5214942" y="5357826"/>
            <a:chExt cx="3643338" cy="584775"/>
          </a:xfrm>
        </p:grpSpPr>
        <p:sp>
          <p:nvSpPr>
            <p:cNvPr id="42" name="BlokTextu 41"/>
            <p:cNvSpPr txBox="1"/>
            <p:nvPr/>
          </p:nvSpPr>
          <p:spPr>
            <a:xfrm>
              <a:off x="5214942" y="5357826"/>
              <a:ext cx="36433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atin typeface="Arial Narrow" pitchFamily="34" charset="0"/>
                </a:rPr>
                <a:t>Mg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2e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Mg</a:t>
              </a:r>
              <a:r>
                <a:rPr lang="sk-SK" sz="3200" b="1" baseline="30000" dirty="0" smtClean="0">
                  <a:latin typeface="Arial Narrow" pitchFamily="34" charset="0"/>
                </a:rPr>
                <a:t>2+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43" name="Rovná spojovacia šípka 42"/>
            <p:cNvCxnSpPr/>
            <p:nvPr/>
          </p:nvCxnSpPr>
          <p:spPr>
            <a:xfrm>
              <a:off x="6786578" y="5715016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5429256" y="5214950"/>
            <a:ext cx="3571900" cy="584775"/>
            <a:chOff x="500034" y="5357826"/>
            <a:chExt cx="3857652" cy="584775"/>
          </a:xfrm>
        </p:grpSpPr>
        <p:sp>
          <p:nvSpPr>
            <p:cNvPr id="45" name="BlokTextu 44"/>
            <p:cNvSpPr txBox="1"/>
            <p:nvPr/>
          </p:nvSpPr>
          <p:spPr>
            <a:xfrm>
              <a:off x="500034" y="5357826"/>
              <a:ext cx="38576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atin typeface="Arial Narrow" pitchFamily="34" charset="0"/>
                </a:rPr>
                <a:t>O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2e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O</a:t>
              </a:r>
              <a:r>
                <a:rPr lang="sk-SK" sz="3200" b="1" baseline="30000" dirty="0" smtClean="0">
                  <a:latin typeface="Arial Narrow" pitchFamily="34" charset="0"/>
                </a:rPr>
                <a:t>2-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46" name="Rovná spojovacia šípka 45"/>
            <p:cNvCxnSpPr/>
            <p:nvPr/>
          </p:nvCxnSpPr>
          <p:spPr>
            <a:xfrm>
              <a:off x="1928794" y="5643578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BlokTextu 46"/>
          <p:cNvSpPr txBox="1"/>
          <p:nvPr/>
        </p:nvSpPr>
        <p:spPr>
          <a:xfrm>
            <a:off x="6572264" y="5857892"/>
            <a:ext cx="1214446" cy="523220"/>
          </a:xfrm>
          <a:prstGeom prst="rect">
            <a:avLst/>
          </a:prstGeom>
          <a:gradFill>
            <a:gsLst>
              <a:gs pos="20000">
                <a:srgbClr val="FF00FF"/>
              </a:gs>
              <a:gs pos="50000">
                <a:srgbClr val="FFB3FF"/>
              </a:gs>
              <a:gs pos="100000">
                <a:srgbClr val="FF00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  anión</a:t>
            </a:r>
            <a:endParaRPr lang="sk-SK" sz="2800" b="1" dirty="0">
              <a:latin typeface="Arial Narrow" pitchFamily="34" charset="0"/>
            </a:endParaRPr>
          </a:p>
        </p:txBody>
      </p:sp>
      <p:sp>
        <p:nvSpPr>
          <p:cNvPr id="48" name="BlokTextu 47"/>
          <p:cNvSpPr txBox="1"/>
          <p:nvPr/>
        </p:nvSpPr>
        <p:spPr>
          <a:xfrm>
            <a:off x="1785918" y="5857892"/>
            <a:ext cx="1214446" cy="523220"/>
          </a:xfrm>
          <a:prstGeom prst="rect">
            <a:avLst/>
          </a:prstGeom>
          <a:gradFill>
            <a:gsLst>
              <a:gs pos="20000">
                <a:srgbClr val="FF00FF"/>
              </a:gs>
              <a:gs pos="50000">
                <a:srgbClr val="FFB3FF"/>
              </a:gs>
              <a:gs pos="100000">
                <a:srgbClr val="FF00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  katión</a:t>
            </a:r>
            <a:endParaRPr lang="sk-SK" sz="2800" b="1" dirty="0">
              <a:latin typeface="Arial Narrow" pitchFamily="34" charset="0"/>
            </a:endParaRPr>
          </a:p>
        </p:txBody>
      </p:sp>
      <p:pic>
        <p:nvPicPr>
          <p:cNvPr id="50" name="Obrázok 49" descr="per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500570"/>
            <a:ext cx="314325" cy="809625"/>
          </a:xfrm>
          <a:prstGeom prst="rect">
            <a:avLst/>
          </a:prstGeom>
        </p:spPr>
      </p:pic>
      <p:pic>
        <p:nvPicPr>
          <p:cNvPr id="51" name="Obrázok 50" descr="per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4429132"/>
            <a:ext cx="314325" cy="8096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52636E-6 L 0.22778 0.0002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9371E-6 L 0.24358 -0.0018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AC7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Katión</a:t>
            </a:r>
            <a:r>
              <a:rPr lang="sk-SK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endParaRPr lang="sk-SK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AC7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Kladne nabitá častica</a:t>
            </a: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Atóm, ktorý odovzdal elektróny</a:t>
            </a: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Obsahuje 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viac protónov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ako elektrónov</a:t>
            </a:r>
            <a:endParaRPr lang="sk-SK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2643174" y="3571876"/>
            <a:ext cx="3500462" cy="584775"/>
            <a:chOff x="5357818" y="5357826"/>
            <a:chExt cx="3500462" cy="584775"/>
          </a:xfrm>
        </p:grpSpPr>
        <p:sp>
          <p:nvSpPr>
            <p:cNvPr id="7" name="BlokTextu 6"/>
            <p:cNvSpPr txBox="1"/>
            <p:nvPr/>
          </p:nvSpPr>
          <p:spPr>
            <a:xfrm>
              <a:off x="5357818" y="5357826"/>
              <a:ext cx="35004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atin typeface="Arial Narrow" pitchFamily="34" charset="0"/>
                </a:rPr>
                <a:t>Na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1e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Na</a:t>
              </a:r>
              <a:r>
                <a:rPr lang="sk-SK" sz="3200" b="1" baseline="30000" dirty="0" smtClean="0">
                  <a:latin typeface="Arial Narrow" pitchFamily="34" charset="0"/>
                </a:rPr>
                <a:t>+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8" name="Rovná spojovacia šípka 7"/>
            <p:cNvCxnSpPr/>
            <p:nvPr/>
          </p:nvCxnSpPr>
          <p:spPr>
            <a:xfrm>
              <a:off x="6786578" y="5715016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/>
        </p:nvGrpSpPr>
        <p:grpSpPr>
          <a:xfrm>
            <a:off x="1428728" y="3429000"/>
            <a:ext cx="1071570" cy="954107"/>
            <a:chOff x="2428860" y="4214818"/>
            <a:chExt cx="1071570" cy="954107"/>
          </a:xfrm>
        </p:grpSpPr>
        <p:sp>
          <p:nvSpPr>
            <p:cNvPr id="9" name="Ovál 8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00B0F0"/>
                </a:gs>
                <a:gs pos="50000">
                  <a:srgbClr val="9FE6FF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2571736" y="4214818"/>
              <a:ext cx="928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latin typeface="Arial Narrow" pitchFamily="34" charset="0"/>
                </a:rPr>
                <a:t>11p</a:t>
              </a:r>
              <a:r>
                <a:rPr lang="sk-SK" sz="2800" b="1" baseline="30000" dirty="0" smtClean="0">
                  <a:latin typeface="Arial Narrow" pitchFamily="34" charset="0"/>
                </a:rPr>
                <a:t>+</a:t>
              </a:r>
              <a:endParaRPr lang="sk-SK" sz="2800" b="1" dirty="0" smtClean="0">
                <a:latin typeface="Arial Narrow" pitchFamily="34" charset="0"/>
              </a:endParaRPr>
            </a:p>
            <a:p>
              <a:r>
                <a:rPr lang="sk-SK" sz="2800" b="1" dirty="0" smtClean="0">
                  <a:latin typeface="Arial Narrow" pitchFamily="34" charset="0"/>
                </a:rPr>
                <a:t>11e</a:t>
              </a:r>
              <a:r>
                <a:rPr lang="sk-SK" sz="2800" b="1" baseline="30000" dirty="0" smtClean="0">
                  <a:latin typeface="Arial Narrow" pitchFamily="34" charset="0"/>
                </a:rPr>
                <a:t>-</a:t>
              </a:r>
              <a:endParaRPr lang="sk-SK" sz="2800" b="1" dirty="0">
                <a:latin typeface="Arial Narrow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6143636" y="3429000"/>
            <a:ext cx="1071570" cy="954107"/>
            <a:chOff x="2428860" y="4214818"/>
            <a:chExt cx="1071570" cy="954107"/>
          </a:xfrm>
        </p:grpSpPr>
        <p:sp>
          <p:nvSpPr>
            <p:cNvPr id="13" name="Ovál 12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00B0F0"/>
                </a:gs>
                <a:gs pos="50000">
                  <a:srgbClr val="9FE6FF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BlokTextu 13"/>
            <p:cNvSpPr txBox="1"/>
            <p:nvPr/>
          </p:nvSpPr>
          <p:spPr>
            <a:xfrm>
              <a:off x="2571736" y="4214818"/>
              <a:ext cx="928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latin typeface="Arial Narrow" pitchFamily="34" charset="0"/>
                </a:rPr>
                <a:t>11p</a:t>
              </a:r>
              <a:r>
                <a:rPr lang="sk-SK" sz="2800" b="1" baseline="30000" dirty="0" smtClean="0">
                  <a:latin typeface="Arial Narrow" pitchFamily="34" charset="0"/>
                </a:rPr>
                <a:t>+</a:t>
              </a:r>
              <a:endParaRPr lang="sk-SK" sz="2800" b="1" dirty="0" smtClean="0">
                <a:latin typeface="Arial Narrow" pitchFamily="34" charset="0"/>
              </a:endParaRPr>
            </a:p>
            <a:p>
              <a:r>
                <a:rPr lang="sk-SK" sz="2800" b="1" dirty="0" smtClean="0">
                  <a:latin typeface="Arial Narrow" pitchFamily="34" charset="0"/>
                </a:rPr>
                <a:t>10e</a:t>
              </a:r>
              <a:r>
                <a:rPr lang="sk-SK" sz="2800" b="1" baseline="30000" dirty="0" smtClean="0">
                  <a:latin typeface="Arial Narrow" pitchFamily="34" charset="0"/>
                </a:rPr>
                <a:t>-</a:t>
              </a:r>
              <a:endParaRPr lang="sk-SK" sz="2800" b="1" dirty="0">
                <a:latin typeface="Arial Narrow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2500298" y="4786322"/>
            <a:ext cx="3643338" cy="584775"/>
            <a:chOff x="5214942" y="5357826"/>
            <a:chExt cx="3643338" cy="584775"/>
          </a:xfrm>
        </p:grpSpPr>
        <p:sp>
          <p:nvSpPr>
            <p:cNvPr id="16" name="BlokTextu 15"/>
            <p:cNvSpPr txBox="1"/>
            <p:nvPr/>
          </p:nvSpPr>
          <p:spPr>
            <a:xfrm>
              <a:off x="5214942" y="5357826"/>
              <a:ext cx="36433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atin typeface="Arial Narrow" pitchFamily="34" charset="0"/>
                </a:rPr>
                <a:t>Mg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2e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Mg</a:t>
              </a:r>
              <a:r>
                <a:rPr lang="sk-SK" sz="3200" b="1" baseline="30000" dirty="0" smtClean="0">
                  <a:latin typeface="Arial Narrow" pitchFamily="34" charset="0"/>
                </a:rPr>
                <a:t>2+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17" name="Rovná spojovacia šípka 16"/>
            <p:cNvCxnSpPr/>
            <p:nvPr/>
          </p:nvCxnSpPr>
          <p:spPr>
            <a:xfrm>
              <a:off x="6786578" y="5715016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>
            <a:off x="1428728" y="4643446"/>
            <a:ext cx="1071570" cy="954107"/>
            <a:chOff x="2428860" y="4214818"/>
            <a:chExt cx="1071570" cy="954107"/>
          </a:xfrm>
        </p:grpSpPr>
        <p:sp>
          <p:nvSpPr>
            <p:cNvPr id="19" name="Ovál 18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00B0F0"/>
                </a:gs>
                <a:gs pos="50000">
                  <a:srgbClr val="9FE6FF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BlokTextu 19"/>
            <p:cNvSpPr txBox="1"/>
            <p:nvPr/>
          </p:nvSpPr>
          <p:spPr>
            <a:xfrm>
              <a:off x="2571736" y="4214818"/>
              <a:ext cx="928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latin typeface="Arial Narrow" pitchFamily="34" charset="0"/>
                </a:rPr>
                <a:t>12p</a:t>
              </a:r>
              <a:r>
                <a:rPr lang="sk-SK" sz="2800" b="1" baseline="30000" dirty="0" smtClean="0">
                  <a:latin typeface="Arial Narrow" pitchFamily="34" charset="0"/>
                </a:rPr>
                <a:t>+</a:t>
              </a:r>
              <a:endParaRPr lang="sk-SK" sz="2800" b="1" dirty="0" smtClean="0">
                <a:latin typeface="Arial Narrow" pitchFamily="34" charset="0"/>
              </a:endParaRPr>
            </a:p>
            <a:p>
              <a:r>
                <a:rPr lang="sk-SK" sz="2800" b="1" dirty="0" smtClean="0">
                  <a:latin typeface="Arial Narrow" pitchFamily="34" charset="0"/>
                </a:rPr>
                <a:t>12e</a:t>
              </a:r>
              <a:r>
                <a:rPr lang="sk-SK" sz="2800" b="1" baseline="30000" dirty="0" smtClean="0">
                  <a:latin typeface="Arial Narrow" pitchFamily="34" charset="0"/>
                </a:rPr>
                <a:t>-</a:t>
              </a:r>
              <a:endParaRPr lang="sk-SK" sz="2800" b="1" dirty="0">
                <a:latin typeface="Arial Narrow" pitchFamily="34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6143636" y="4643446"/>
            <a:ext cx="1071570" cy="954107"/>
            <a:chOff x="2428860" y="4214818"/>
            <a:chExt cx="1071570" cy="954107"/>
          </a:xfrm>
        </p:grpSpPr>
        <p:sp>
          <p:nvSpPr>
            <p:cNvPr id="22" name="Ovál 21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00B0F0"/>
                </a:gs>
                <a:gs pos="50000">
                  <a:srgbClr val="9FE6FF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BlokTextu 22"/>
            <p:cNvSpPr txBox="1"/>
            <p:nvPr/>
          </p:nvSpPr>
          <p:spPr>
            <a:xfrm>
              <a:off x="2571736" y="4214818"/>
              <a:ext cx="928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latin typeface="Arial Narrow" pitchFamily="34" charset="0"/>
                </a:rPr>
                <a:t>12p</a:t>
              </a:r>
              <a:r>
                <a:rPr lang="sk-SK" sz="2800" b="1" baseline="30000" dirty="0" smtClean="0">
                  <a:latin typeface="Arial Narrow" pitchFamily="34" charset="0"/>
                </a:rPr>
                <a:t>+</a:t>
              </a:r>
              <a:endParaRPr lang="sk-SK" sz="2800" b="1" dirty="0" smtClean="0">
                <a:latin typeface="Arial Narrow" pitchFamily="34" charset="0"/>
              </a:endParaRPr>
            </a:p>
            <a:p>
              <a:r>
                <a:rPr lang="sk-SK" sz="2800" b="1" dirty="0" smtClean="0">
                  <a:latin typeface="Arial Narrow" pitchFamily="34" charset="0"/>
                </a:rPr>
                <a:t>10e</a:t>
              </a:r>
              <a:r>
                <a:rPr lang="sk-SK" sz="2800" b="1" baseline="30000" dirty="0" smtClean="0">
                  <a:latin typeface="Arial Narrow" pitchFamily="34" charset="0"/>
                </a:rPr>
                <a:t>-</a:t>
              </a:r>
              <a:endParaRPr lang="sk-SK" sz="2800" b="1" dirty="0">
                <a:latin typeface="Arial Narrow" pitchFamily="34" charset="0"/>
              </a:endParaRPr>
            </a:p>
          </p:txBody>
        </p:sp>
      </p:grpSp>
      <p:pic>
        <p:nvPicPr>
          <p:cNvPr id="24" name="Obrázok 23" descr="per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28604"/>
            <a:ext cx="31432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AC7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b="1" dirty="0" smtClean="0">
                <a:solidFill>
                  <a:srgbClr val="C8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Anión</a:t>
            </a:r>
            <a:r>
              <a:rPr lang="sk-S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AC7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Záporne nabitá častica</a:t>
            </a: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Atóm, ktorý prijal elektróny</a:t>
            </a: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Obsahuje </a:t>
            </a:r>
            <a:r>
              <a:rPr lang="sk-SK" b="1" dirty="0" smtClean="0">
                <a:solidFill>
                  <a:srgbClr val="C8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viac elektrónov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ako protónov</a:t>
            </a:r>
            <a:endParaRPr lang="sk-SK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2500298" y="3714752"/>
            <a:ext cx="3857652" cy="584775"/>
            <a:chOff x="500034" y="5357826"/>
            <a:chExt cx="3857652" cy="584775"/>
          </a:xfrm>
        </p:grpSpPr>
        <p:sp>
          <p:nvSpPr>
            <p:cNvPr id="5" name="BlokTextu 4"/>
            <p:cNvSpPr txBox="1"/>
            <p:nvPr/>
          </p:nvSpPr>
          <p:spPr>
            <a:xfrm>
              <a:off x="500034" y="5357826"/>
              <a:ext cx="38576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err="1" smtClean="0">
                  <a:latin typeface="Arial Narrow" pitchFamily="34" charset="0"/>
                </a:rPr>
                <a:t>Cl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1e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</a:t>
              </a:r>
              <a:r>
                <a:rPr lang="sk-SK" sz="3200" b="1" dirty="0" err="1" smtClean="0">
                  <a:latin typeface="Arial Narrow" pitchFamily="34" charset="0"/>
                </a:rPr>
                <a:t>Cl</a:t>
              </a:r>
              <a:r>
                <a:rPr lang="sk-SK" sz="3200" b="1" baseline="30000" dirty="0" smtClean="0">
                  <a:latin typeface="Arial Narrow" pitchFamily="34" charset="0"/>
                </a:rPr>
                <a:t>-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6" name="Rovná spojovacia šípka 5"/>
            <p:cNvCxnSpPr/>
            <p:nvPr/>
          </p:nvCxnSpPr>
          <p:spPr>
            <a:xfrm>
              <a:off x="1928794" y="5643578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1428728" y="3429000"/>
            <a:ext cx="1071570" cy="954107"/>
            <a:chOff x="2428860" y="4214818"/>
            <a:chExt cx="1071570" cy="954107"/>
          </a:xfrm>
        </p:grpSpPr>
        <p:sp>
          <p:nvSpPr>
            <p:cNvPr id="8" name="Ovál 7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C800C8"/>
                </a:gs>
                <a:gs pos="50000">
                  <a:srgbClr val="FFB3FF"/>
                </a:gs>
                <a:gs pos="100000">
                  <a:srgbClr val="C800C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2571736" y="4214818"/>
              <a:ext cx="928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17p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+</a:t>
              </a:r>
              <a:endParaRPr lang="sk-SK" sz="28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17e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endParaRPr lang="sk-SK" sz="2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5715008" y="3500438"/>
            <a:ext cx="1071570" cy="954107"/>
            <a:chOff x="2428860" y="4214818"/>
            <a:chExt cx="1071570" cy="954107"/>
          </a:xfrm>
        </p:grpSpPr>
        <p:sp>
          <p:nvSpPr>
            <p:cNvPr id="11" name="Ovál 10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C800C8"/>
                </a:gs>
                <a:gs pos="50000">
                  <a:srgbClr val="FFB3FF"/>
                </a:gs>
                <a:gs pos="100000">
                  <a:srgbClr val="C800C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2571736" y="4214818"/>
              <a:ext cx="928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17p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+</a:t>
              </a:r>
              <a:endParaRPr lang="sk-SK" sz="28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18e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endParaRPr lang="sk-SK" sz="2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2571736" y="4929198"/>
            <a:ext cx="3571900" cy="584775"/>
            <a:chOff x="500034" y="5357826"/>
            <a:chExt cx="3857652" cy="584775"/>
          </a:xfrm>
        </p:grpSpPr>
        <p:sp>
          <p:nvSpPr>
            <p:cNvPr id="14" name="BlokTextu 13"/>
            <p:cNvSpPr txBox="1"/>
            <p:nvPr/>
          </p:nvSpPr>
          <p:spPr>
            <a:xfrm>
              <a:off x="500034" y="5357826"/>
              <a:ext cx="38576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atin typeface="Arial Narrow" pitchFamily="34" charset="0"/>
                </a:rPr>
                <a:t>O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  <a:r>
                <a:rPr lang="sk-SK" sz="3200" b="1" dirty="0" smtClean="0">
                  <a:latin typeface="Arial Narrow" pitchFamily="34" charset="0"/>
                </a:rPr>
                <a:t> </a:t>
              </a:r>
              <a:r>
                <a:rPr lang="sk-SK" sz="3200" b="1" dirty="0" smtClean="0">
                  <a:solidFill>
                    <a:srgbClr val="FF0000"/>
                  </a:solidFill>
                  <a:latin typeface="Arial Narrow" pitchFamily="34" charset="0"/>
                </a:rPr>
                <a:t>2e</a:t>
              </a:r>
              <a:r>
                <a:rPr lang="sk-SK" sz="3200" b="1" baseline="300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  <a:r>
                <a:rPr lang="sk-SK" sz="3200" b="1" dirty="0" smtClean="0">
                  <a:latin typeface="Arial Narrow" pitchFamily="34" charset="0"/>
                </a:rPr>
                <a:t>               O</a:t>
              </a:r>
              <a:r>
                <a:rPr lang="sk-SK" sz="3200" b="1" baseline="30000" dirty="0" smtClean="0">
                  <a:latin typeface="Arial Narrow" pitchFamily="34" charset="0"/>
                </a:rPr>
                <a:t>2-</a:t>
              </a:r>
              <a:endParaRPr lang="sk-SK" sz="3200" b="1" dirty="0">
                <a:latin typeface="Arial Narrow" pitchFamily="34" charset="0"/>
              </a:endParaRPr>
            </a:p>
          </p:txBody>
        </p:sp>
        <p:cxnSp>
          <p:nvCxnSpPr>
            <p:cNvPr id="15" name="Rovná spojovacia šípka 14"/>
            <p:cNvCxnSpPr/>
            <p:nvPr/>
          </p:nvCxnSpPr>
          <p:spPr>
            <a:xfrm>
              <a:off x="1928794" y="5643578"/>
              <a:ext cx="100013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>
            <a:off x="1428728" y="4714884"/>
            <a:ext cx="1071570" cy="954107"/>
            <a:chOff x="2428860" y="4214818"/>
            <a:chExt cx="1071570" cy="954107"/>
          </a:xfrm>
        </p:grpSpPr>
        <p:sp>
          <p:nvSpPr>
            <p:cNvPr id="17" name="Ovál 16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C800C8"/>
                </a:gs>
                <a:gs pos="50000">
                  <a:srgbClr val="FFB3FF"/>
                </a:gs>
                <a:gs pos="100000">
                  <a:srgbClr val="C800C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BlokTextu 17"/>
            <p:cNvSpPr txBox="1"/>
            <p:nvPr/>
          </p:nvSpPr>
          <p:spPr>
            <a:xfrm>
              <a:off x="2643174" y="4214818"/>
              <a:ext cx="8572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8p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+</a:t>
              </a:r>
              <a:endParaRPr lang="sk-SK" sz="28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8e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endParaRPr lang="sk-SK" sz="2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5715008" y="4643446"/>
            <a:ext cx="1071570" cy="954107"/>
            <a:chOff x="2428860" y="4214818"/>
            <a:chExt cx="1071570" cy="954107"/>
          </a:xfrm>
        </p:grpSpPr>
        <p:sp>
          <p:nvSpPr>
            <p:cNvPr id="20" name="Ovál 19"/>
            <p:cNvSpPr/>
            <p:nvPr/>
          </p:nvSpPr>
          <p:spPr>
            <a:xfrm>
              <a:off x="2428860" y="4214818"/>
              <a:ext cx="1000132" cy="928694"/>
            </a:xfrm>
            <a:prstGeom prst="ellipse">
              <a:avLst/>
            </a:prstGeom>
            <a:gradFill>
              <a:gsLst>
                <a:gs pos="20000">
                  <a:srgbClr val="C800C8"/>
                </a:gs>
                <a:gs pos="50000">
                  <a:srgbClr val="FFB3FF"/>
                </a:gs>
                <a:gs pos="100000">
                  <a:srgbClr val="C800C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BlokTextu 20"/>
            <p:cNvSpPr txBox="1"/>
            <p:nvPr/>
          </p:nvSpPr>
          <p:spPr>
            <a:xfrm>
              <a:off x="2571736" y="4214818"/>
              <a:ext cx="928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 8p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+</a:t>
              </a:r>
              <a:endParaRPr lang="sk-SK" sz="28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r>
                <a:rPr lang="sk-SK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10e</a:t>
              </a:r>
              <a:r>
                <a:rPr lang="sk-SK" sz="2800" b="1" baseline="30000" dirty="0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endParaRPr lang="sk-SK" sz="2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22" name="Obrázok 21" descr="per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57166"/>
            <a:ext cx="31432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CC99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sz="6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Úlohy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CC99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1.Rozpíš vznik katiónov.  Koľko p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+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a e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obsahujú?</a:t>
            </a:r>
          </a:p>
          <a:p>
            <a:pPr>
              <a:buFont typeface="Wingdings" pitchFamily="2" charset="2"/>
              <a:buNone/>
            </a:pP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20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Ca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20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Ca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2+              </a:t>
            </a:r>
          </a:p>
          <a:p>
            <a:pPr>
              <a:buFont typeface="Wingdings" pitchFamily="2" charset="2"/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13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Al 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13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Al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3+</a:t>
            </a:r>
          </a:p>
          <a:p>
            <a:pPr>
              <a:buFont typeface="Wingdings" pitchFamily="2" charset="2"/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19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K                         </a:t>
            </a:r>
            <a:r>
              <a:rPr lang="sk-SK" b="1" baseline="-25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19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K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+</a:t>
            </a:r>
          </a:p>
          <a:p>
            <a:pPr>
              <a:buFont typeface="Wingdings" pitchFamily="2" charset="2"/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26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Fe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26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Fe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3+</a:t>
            </a:r>
          </a:p>
          <a:p>
            <a:pPr>
              <a:buNone/>
            </a:pP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30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Zn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30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Zn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2+</a:t>
            </a:r>
          </a:p>
          <a:p>
            <a:pPr>
              <a:buNone/>
            </a:pP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29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Cu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29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Cu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2+</a:t>
            </a:r>
          </a:p>
          <a:p>
            <a:pPr>
              <a:buNone/>
            </a:pP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14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Si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14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Si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4+</a:t>
            </a:r>
          </a:p>
          <a:p>
            <a:pPr>
              <a:buNone/>
            </a:pPr>
            <a:endParaRPr lang="sk-SK" baseline="300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sk-SK" b="1" baseline="30000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sk-SK" baseline="30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sk-SK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43174" y="2500306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>
            <a:off x="2643174" y="3071810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2643174" y="3643314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2643174" y="4286256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2643174" y="4857760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2643174" y="5500702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2643174" y="6072206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1714480" y="214311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- 2e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714480" y="278605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- 3e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714480" y="335756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- 1e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714480" y="392906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- 3e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714480" y="514351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- 2e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714480" y="450057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- 2e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643042" y="571501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- 4e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143504" y="214311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(20p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;18e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latin typeface="Arial Narrow" pitchFamily="34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5143504" y="278605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(13p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;10e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latin typeface="Arial Narrow" pitchFamily="34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143504" y="335756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(19p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;18e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latin typeface="Arial Narrow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5143504" y="392906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(26p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;23e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latin typeface="Arial Narrow" pitchFamily="34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143504" y="450057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(30p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;28e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latin typeface="Arial Narrow" pitchFamily="34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5143504" y="507207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(29p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;27e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latin typeface="Arial Narrow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5143504" y="564357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(14p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;10e</a:t>
            </a:r>
            <a:r>
              <a:rPr lang="sk-SK" sz="3200" b="1" baseline="30000" dirty="0" smtClean="0">
                <a:solidFill>
                  <a:srgbClr val="00FF00"/>
                </a:solidFill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CC99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2.Rozpíš vznik aniónov.  Koľko p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+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a e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obsahujú?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 9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F                         </a:t>
            </a:r>
            <a:r>
              <a:rPr lang="sk-SK" b="1" baseline="-25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9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F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ˉ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16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 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16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2-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7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N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7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N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3-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8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O                         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8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O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2-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35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Br</a:t>
            </a: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                          </a:t>
            </a:r>
            <a:r>
              <a:rPr lang="sk-SK" b="1" baseline="-25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35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Br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sk-SK" b="1" baseline="-25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53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I                           </a:t>
            </a:r>
            <a:r>
              <a:rPr lang="sk-SK" b="1" baseline="-25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53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I</a:t>
            </a:r>
            <a:r>
              <a:rPr lang="sk-SK" b="1" baseline="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</a:t>
            </a:r>
            <a:endParaRPr lang="sk-SK" b="1" baseline="-250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>
            <a:gsLst>
              <a:gs pos="20000">
                <a:srgbClr val="CC9900"/>
              </a:gs>
              <a:gs pos="50000">
                <a:srgbClr val="FFFF99"/>
              </a:gs>
              <a:gs pos="100000">
                <a:srgbClr val="CC99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sz="6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Úlohy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71604" y="221455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+ 1eˉ</a:t>
            </a:r>
            <a:endParaRPr lang="sk-SK" sz="32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2643174" y="2500306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2643174" y="3286124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2643174" y="4000504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2643174" y="4714884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2643174" y="5429264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2643174" y="6143644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1571604" y="30003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+ 2eˉ</a:t>
            </a:r>
            <a:endParaRPr lang="sk-SK" sz="32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571604" y="450057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+ 2eˉ</a:t>
            </a:r>
            <a:endParaRPr lang="sk-SK" sz="32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571604" y="371475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+ 3eˉ</a:t>
            </a:r>
            <a:endParaRPr lang="sk-SK" sz="32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571604" y="521495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+ 1eˉ</a:t>
            </a:r>
            <a:endParaRPr lang="sk-SK" sz="32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571604" y="592933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+ 1eˉ</a:t>
            </a:r>
            <a:endParaRPr lang="sk-SK" sz="32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072066" y="221455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(9p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;10e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5072066" y="292893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(16p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;18e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072066" y="364331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(7p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;10e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5072066" y="435769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(8p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;10e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072066" y="514351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(35p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;36e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5072066" y="585789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(53p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;54e</a:t>
            </a:r>
            <a:r>
              <a:rPr lang="sk-SK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r>
              <a:rPr lang="sk-SK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sk-SK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643074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solidFill>
                  <a:srgbClr val="C8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Ďakujem za pozornosť!</a:t>
            </a:r>
            <a:endParaRPr lang="sk-SK" sz="5400" b="1" dirty="0">
              <a:solidFill>
                <a:srgbClr val="C800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k-SK" b="1" dirty="0" smtClean="0">
              <a:latin typeface="Arial Narrow" pitchFamily="34" charset="0"/>
            </a:endParaRPr>
          </a:p>
          <a:p>
            <a:pPr>
              <a:buNone/>
            </a:pPr>
            <a:endParaRPr lang="sk-SK" b="1" dirty="0" smtClean="0">
              <a:latin typeface="Arial Narrow" pitchFamily="34" charset="0"/>
            </a:endParaRPr>
          </a:p>
          <a:p>
            <a:pPr>
              <a:buNone/>
            </a:pPr>
            <a:endParaRPr lang="sk-SK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rgbClr val="C8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Mgr. Mariana </a:t>
            </a:r>
            <a:r>
              <a:rPr lang="sk-SK" b="1" dirty="0" err="1" smtClean="0">
                <a:solidFill>
                  <a:srgbClr val="C8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Pavelčáková</a:t>
            </a:r>
            <a:endParaRPr lang="sk-SK" b="1" dirty="0" smtClean="0">
              <a:solidFill>
                <a:srgbClr val="C800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>
              <a:buNone/>
            </a:pPr>
            <a:r>
              <a:rPr lang="sk-SK" b="1" dirty="0" smtClean="0">
                <a:solidFill>
                  <a:srgbClr val="C8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©2010</a:t>
            </a:r>
          </a:p>
          <a:p>
            <a:pPr>
              <a:buNone/>
            </a:pPr>
            <a:endParaRPr lang="sk-SK" b="1" dirty="0" smtClean="0">
              <a:solidFill>
                <a:srgbClr val="C800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>
              <a:buNone/>
            </a:pPr>
            <a:r>
              <a:rPr lang="sk-SK" sz="2400" b="1" dirty="0" smtClean="0">
                <a:latin typeface="Arial Narrow" pitchFamily="34" charset="0"/>
              </a:rPr>
              <a:t>Zdroje:</a:t>
            </a:r>
          </a:p>
          <a:p>
            <a:pPr>
              <a:buNone/>
            </a:pPr>
            <a:r>
              <a:rPr lang="sk-SK" sz="2400" b="1" dirty="0" err="1" smtClean="0">
                <a:latin typeface="Arial Narrow" pitchFamily="34" charset="0"/>
              </a:rPr>
              <a:t>E.Adamkovič</a:t>
            </a:r>
            <a:r>
              <a:rPr lang="sk-SK" sz="2400" b="1" dirty="0" smtClean="0">
                <a:latin typeface="Arial Narrow" pitchFamily="34" charset="0"/>
              </a:rPr>
              <a:t>, </a:t>
            </a:r>
            <a:r>
              <a:rPr lang="sk-SK" sz="2400" b="1" dirty="0" err="1" smtClean="0">
                <a:latin typeface="Arial Narrow" pitchFamily="34" charset="0"/>
              </a:rPr>
              <a:t>J.Šimeková</a:t>
            </a:r>
            <a:r>
              <a:rPr lang="sk-SK" sz="2400" b="1" dirty="0" smtClean="0">
                <a:latin typeface="Arial Narrow" pitchFamily="34" charset="0"/>
              </a:rPr>
              <a:t>: Chémia 8</a:t>
            </a:r>
          </a:p>
          <a:p>
            <a:pPr>
              <a:buNone/>
            </a:pPr>
            <a:endParaRPr lang="sk-SK" b="1" dirty="0">
              <a:solidFill>
                <a:srgbClr val="C800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6" name="Obrázok 5" descr="skriatok_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928934"/>
            <a:ext cx="2771775" cy="338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365</Words>
  <Application>Microsoft Office PowerPoint</Application>
  <PresentationFormat>Prezentácia na obrazovke (4:3)</PresentationFormat>
  <Paragraphs>110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Bernard MT Condensed</vt:lpstr>
      <vt:lpstr>Calibri</vt:lpstr>
      <vt:lpstr>Wingdings</vt:lpstr>
      <vt:lpstr>Motív Office</vt:lpstr>
      <vt:lpstr>      Ióny </vt:lpstr>
      <vt:lpstr>Prezentácia programu PowerPoint</vt:lpstr>
      <vt:lpstr>Prezentácia programu PowerPoint</vt:lpstr>
      <vt:lpstr>Prezentácia programu PowerPoint</vt:lpstr>
      <vt:lpstr>Katión </vt:lpstr>
      <vt:lpstr>Anión </vt:lpstr>
      <vt:lpstr>Úlohy </vt:lpstr>
      <vt:lpstr>Úlohy 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Ióny</dc:title>
  <dc:creator>Mgr. Mariana Pavelčáková</dc:creator>
  <cp:lastModifiedBy>Uzivatel</cp:lastModifiedBy>
  <cp:revision>49</cp:revision>
  <dcterms:created xsi:type="dcterms:W3CDTF">2010-01-02T15:22:22Z</dcterms:created>
  <dcterms:modified xsi:type="dcterms:W3CDTF">2020-10-28T10:18:39Z</dcterms:modified>
</cp:coreProperties>
</file>