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7" r:id="rId14"/>
    <p:sldId id="270" r:id="rId15"/>
    <p:sldId id="271" r:id="rId16"/>
    <p:sldId id="269" r:id="rId17"/>
    <p:sldId id="272" r:id="rId1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afana-PC" initials="J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-1788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2-04-15T15:46:04.828" idx="1">
    <p:pos x="10" y="10"/>
    <p:text/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FAAA9F-35DB-4827-8930-26D7B414842A}" type="datetimeFigureOut">
              <a:rPr lang="cs-CZ" smtClean="0"/>
              <a:pPr/>
              <a:t>21.03.2021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8DAC07-4383-49C7-B563-F7BA4F4F528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620838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8DAC07-4383-49C7-B563-F7BA4F4F528E}" type="slidenum">
              <a:rPr lang="cs-CZ" smtClean="0"/>
              <a:pPr/>
              <a:t>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608017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8DAC07-4383-49C7-B563-F7BA4F4F528E}" type="slidenum">
              <a:rPr lang="cs-CZ" smtClean="0"/>
              <a:pPr/>
              <a:t>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696981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dirty="0" smtClean="0"/>
              <a:t>Nekonečný les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8DAC07-4383-49C7-B563-F7BA4F4F528E}" type="slidenum">
              <a:rPr lang="cs-CZ" smtClean="0"/>
              <a:pPr/>
              <a:t>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171120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97950-E013-4269-958D-73B89D82668E}" type="datetimeFigureOut">
              <a:rPr lang="cs-CZ" smtClean="0"/>
              <a:pPr/>
              <a:t>21.03.2021</a:t>
            </a:fld>
            <a:endParaRPr lang="cs-CZ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CEF20-D3CD-459E-B2DF-C45DF47062CB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97950-E013-4269-958D-73B89D82668E}" type="datetimeFigureOut">
              <a:rPr lang="cs-CZ" smtClean="0"/>
              <a:pPr/>
              <a:t>21.03.2021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CEF20-D3CD-459E-B2DF-C45DF47062CB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97950-E013-4269-958D-73B89D82668E}" type="datetimeFigureOut">
              <a:rPr lang="cs-CZ" smtClean="0"/>
              <a:pPr/>
              <a:t>21.03.2021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CEF20-D3CD-459E-B2DF-C45DF47062CB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97950-E013-4269-958D-73B89D82668E}" type="datetimeFigureOut">
              <a:rPr lang="cs-CZ" smtClean="0"/>
              <a:pPr/>
              <a:t>21.03.2021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CEF20-D3CD-459E-B2DF-C45DF47062CB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97950-E013-4269-958D-73B89D82668E}" type="datetimeFigureOut">
              <a:rPr lang="cs-CZ" smtClean="0"/>
              <a:pPr/>
              <a:t>21.03.2021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CEF20-D3CD-459E-B2DF-C45DF47062CB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97950-E013-4269-958D-73B89D82668E}" type="datetimeFigureOut">
              <a:rPr lang="cs-CZ" smtClean="0"/>
              <a:pPr/>
              <a:t>21.03.2021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CEF20-D3CD-459E-B2DF-C45DF47062CB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97950-E013-4269-958D-73B89D82668E}" type="datetimeFigureOut">
              <a:rPr lang="cs-CZ" smtClean="0"/>
              <a:pPr/>
              <a:t>21.03.2021</a:t>
            </a:fld>
            <a:endParaRPr lang="cs-CZ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CEF20-D3CD-459E-B2DF-C45DF47062CB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97950-E013-4269-958D-73B89D82668E}" type="datetimeFigureOut">
              <a:rPr lang="cs-CZ" smtClean="0"/>
              <a:pPr/>
              <a:t>21.03.2021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CEF20-D3CD-459E-B2DF-C45DF47062CB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97950-E013-4269-958D-73B89D82668E}" type="datetimeFigureOut">
              <a:rPr lang="cs-CZ" smtClean="0"/>
              <a:pPr/>
              <a:t>21.03.2021</a:t>
            </a:fld>
            <a:endParaRPr lang="cs-C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CEF20-D3CD-459E-B2DF-C45DF47062CB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97950-E013-4269-958D-73B89D82668E}" type="datetimeFigureOut">
              <a:rPr lang="cs-CZ" smtClean="0"/>
              <a:pPr/>
              <a:t>21.03.2021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CEF20-D3CD-459E-B2DF-C45DF47062CB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97950-E013-4269-958D-73B89D82668E}" type="datetimeFigureOut">
              <a:rPr lang="cs-CZ" smtClean="0"/>
              <a:pPr/>
              <a:t>21.03.2021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CDCEF20-D3CD-459E-B2DF-C45DF47062CB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dirty="0" smtClean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2597950-E013-4269-958D-73B89D82668E}" type="datetimeFigureOut">
              <a:rPr lang="cs-CZ" smtClean="0"/>
              <a:pPr/>
              <a:t>21.03.2021</a:t>
            </a:fld>
            <a:endParaRPr lang="cs-CZ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CDCEF20-D3CD-459E-B2DF-C45DF47062CB}" type="slidenum">
              <a:rPr lang="cs-CZ" smtClean="0"/>
              <a:pPr/>
              <a:t>‹#›</a:t>
            </a:fld>
            <a:endParaRPr lang="cs-CZ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gif"/><Relationship Id="rId5" Type="http://schemas.openxmlformats.org/officeDocument/2006/relationships/image" Target="../media/image4.gif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zodpovedne.sk/solmuja_ja_sattumuksia.html" TargetMode="External"/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zodpovedne.sk/ryhma_rooma.html" TargetMode="External"/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8.xml"/><Relationship Id="rId13" Type="http://schemas.openxmlformats.org/officeDocument/2006/relationships/slide" Target="slide13.xml"/><Relationship Id="rId3" Type="http://schemas.openxmlformats.org/officeDocument/2006/relationships/slide" Target="slide3.xml"/><Relationship Id="rId7" Type="http://schemas.openxmlformats.org/officeDocument/2006/relationships/slide" Target="slide7.xml"/><Relationship Id="rId12" Type="http://schemas.openxmlformats.org/officeDocument/2006/relationships/slide" Target="slide14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slide" Target="slide6.xml"/><Relationship Id="rId11" Type="http://schemas.openxmlformats.org/officeDocument/2006/relationships/slide" Target="slide11.xml"/><Relationship Id="rId5" Type="http://schemas.openxmlformats.org/officeDocument/2006/relationships/slide" Target="slide5.xml"/><Relationship Id="rId10" Type="http://schemas.openxmlformats.org/officeDocument/2006/relationships/slide" Target="slide10.xml"/><Relationship Id="rId4" Type="http://schemas.openxmlformats.org/officeDocument/2006/relationships/slide" Target="slide4.xml"/><Relationship Id="rId9" Type="http://schemas.openxmlformats.org/officeDocument/2006/relationships/slide" Target="slide9.xml"/><Relationship Id="rId14" Type="http://schemas.openxmlformats.org/officeDocument/2006/relationships/image" Target="../media/image6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6" Type="http://schemas.openxmlformats.org/officeDocument/2006/relationships/comments" Target="../comments/comment1.xml"/><Relationship Id="rId5" Type="http://schemas.openxmlformats.org/officeDocument/2006/relationships/image" Target="../media/image7.gif"/><Relationship Id="rId4" Type="http://schemas.openxmlformats.org/officeDocument/2006/relationships/hyperlink" Target="http://www.zodpovedne.sk/loputon_metsa.html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zodpovedne.sk/loputon_metsa.html" TargetMode="External"/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zodpovedne.sk/loputon_metsa.html" TargetMode="External"/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zodpovedne.sk/loputon_metsa.html" TargetMode="External"/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9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zodpovedne.sk/annin_uudet_kaverit.html" TargetMode="External"/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zodpovedne.sk/annin_uudet_kaverit.html" TargetMode="External"/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808654" y="1268760"/>
            <a:ext cx="6666958" cy="2075656"/>
          </a:xfrm>
        </p:spPr>
        <p:txBody>
          <a:bodyPr/>
          <a:lstStyle/>
          <a:p>
            <a:pPr algn="l"/>
            <a:r>
              <a:rPr lang="sk-SK" dirty="0" smtClean="0">
                <a:latin typeface="Algerian" pitchFamily="82" charset="0"/>
              </a:rPr>
              <a:t>Čo mÁŠ vedieŤ</a:t>
            </a:r>
            <a:br>
              <a:rPr lang="sk-SK" dirty="0" smtClean="0">
                <a:latin typeface="Algerian" pitchFamily="82" charset="0"/>
              </a:rPr>
            </a:br>
            <a:r>
              <a:rPr lang="sk-SK" dirty="0" smtClean="0">
                <a:latin typeface="Algerian" pitchFamily="82" charset="0"/>
              </a:rPr>
              <a:t> O internete?</a:t>
            </a:r>
            <a:endParaRPr lang="cs-CZ" dirty="0">
              <a:latin typeface="Algerian" pitchFamily="82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004048" y="5517232"/>
            <a:ext cx="3822248" cy="864096"/>
          </a:xfrm>
        </p:spPr>
        <p:txBody>
          <a:bodyPr>
            <a:normAutofit/>
          </a:bodyPr>
          <a:lstStyle/>
          <a:p>
            <a:r>
              <a:rPr lang="sk-SK" dirty="0" smtClean="0">
                <a:solidFill>
                  <a:srgbClr val="C00000"/>
                </a:solidFill>
              </a:rPr>
              <a:t>Mgr.Janka Fáberová</a:t>
            </a:r>
            <a:endParaRPr lang="cs-CZ" dirty="0">
              <a:solidFill>
                <a:srgbClr val="C00000"/>
              </a:solidFill>
            </a:endParaRPr>
          </a:p>
        </p:txBody>
      </p:sp>
      <p:pic>
        <p:nvPicPr>
          <p:cNvPr id="9" name="Obrázek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4077072"/>
            <a:ext cx="1152128" cy="1152128"/>
          </a:xfrm>
          <a:prstGeom prst="rect">
            <a:avLst/>
          </a:prstGeom>
        </p:spPr>
      </p:pic>
      <p:pic>
        <p:nvPicPr>
          <p:cNvPr id="11" name="Obrázek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768" y="4005064"/>
            <a:ext cx="1224136" cy="1224136"/>
          </a:xfrm>
          <a:prstGeom prst="rect">
            <a:avLst/>
          </a:prstGeom>
        </p:spPr>
      </p:pic>
      <p:pic>
        <p:nvPicPr>
          <p:cNvPr id="12" name="Obrázek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7904" y="5517232"/>
            <a:ext cx="1267483" cy="1065720"/>
          </a:xfrm>
          <a:prstGeom prst="rect">
            <a:avLst/>
          </a:prstGeom>
        </p:spPr>
      </p:pic>
      <p:pic>
        <p:nvPicPr>
          <p:cNvPr id="13" name="Obrázek 1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9092" y="5517232"/>
            <a:ext cx="1152128" cy="1075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7222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Zmätky a nezhody</a:t>
            </a:r>
            <a:endParaRPr lang="cs-CZ" dirty="0"/>
          </a:p>
        </p:txBody>
      </p:sp>
      <p:sp>
        <p:nvSpPr>
          <p:cNvPr id="3" name="Tlačítko akce: Domů 2">
            <a:hlinkClick r:id="rId2" action="ppaction://hlinksldjump" highlightClick="1"/>
          </p:cNvPr>
          <p:cNvSpPr/>
          <p:nvPr/>
        </p:nvSpPr>
        <p:spPr>
          <a:xfrm>
            <a:off x="3995936" y="6251004"/>
            <a:ext cx="360040" cy="40466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539552" y="1916832"/>
            <a:ext cx="8064896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sk-SK" sz="2800" dirty="0" smtClean="0"/>
              <a:t>Sťahovanie pirátskych kópií zo sietí peer-to-peer je nelegálne</a:t>
            </a:r>
            <a:r>
              <a:rPr lang="sk-SK" dirty="0" smtClean="0"/>
              <a:t>,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sk-SK" sz="2800" dirty="0"/>
              <a:t>v</a:t>
            </a:r>
            <a:r>
              <a:rPr lang="sk-SK" sz="2800" dirty="0" smtClean="0"/>
              <a:t> tejto sieti nemusí meno súboru ostatným nevyhnutne povedať celú pravdu o obsahu súboru,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sk-SK" sz="2800" dirty="0"/>
              <a:t>s</a:t>
            </a:r>
            <a:r>
              <a:rPr lang="sk-SK" sz="2800" dirty="0" smtClean="0"/>
              <a:t>úbor môže tiež obsahovať vírus.</a:t>
            </a:r>
          </a:p>
          <a:p>
            <a:pPr marL="285750" indent="-285750">
              <a:buFont typeface="Wingdings" pitchFamily="2" charset="2"/>
              <a:buChar char="Ø"/>
            </a:pPr>
            <a:endParaRPr lang="sk-SK" sz="2800" dirty="0"/>
          </a:p>
          <a:p>
            <a:r>
              <a:rPr lang="sk-SK" sz="2800" dirty="0" smtClean="0"/>
              <a:t>   BUĎ PREZIERAVÝ NA INTERNETE!</a:t>
            </a:r>
          </a:p>
          <a:p>
            <a:pPr marL="285750" indent="-285750">
              <a:buFont typeface="Wingdings" pitchFamily="2" charset="2"/>
              <a:buChar char="Ø"/>
            </a:pPr>
            <a:endParaRPr lang="sk-SK" dirty="0" smtClean="0"/>
          </a:p>
          <a:p>
            <a:endParaRPr lang="sk-SK" dirty="0" smtClean="0"/>
          </a:p>
        </p:txBody>
      </p:sp>
      <p:sp>
        <p:nvSpPr>
          <p:cNvPr id="5" name="TextovéPole 4"/>
          <p:cNvSpPr txBox="1"/>
          <p:nvPr/>
        </p:nvSpPr>
        <p:spPr>
          <a:xfrm>
            <a:off x="4716016" y="5733256"/>
            <a:ext cx="42484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Pozri si:   </a:t>
            </a:r>
            <a:r>
              <a:rPr lang="sk-SK" dirty="0" smtClean="0">
                <a:hlinkClick r:id="rId3"/>
              </a:rPr>
              <a:t>Zmätky a nezhody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20916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0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1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2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3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4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Nebezpečenstvo internetu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539552" y="2060848"/>
            <a:ext cx="7632848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800" dirty="0" smtClean="0"/>
              <a:t>Nikdy neposkytuj svoje osobné údaje alebo tajné informácie niekomu, koho nepoznáš!</a:t>
            </a:r>
          </a:p>
          <a:p>
            <a:r>
              <a:rPr lang="sk-SK" sz="2800" dirty="0" smtClean="0"/>
              <a:t>Toto sa týka aj tvojho celého mena.</a:t>
            </a:r>
          </a:p>
          <a:p>
            <a:endParaRPr lang="sk-SK" sz="2800" dirty="0"/>
          </a:p>
          <a:p>
            <a:r>
              <a:rPr lang="sk-SK" sz="2800" dirty="0" smtClean="0"/>
              <a:t>Dávaj si pozor na neznámych ľudí,  nikdy sa </a:t>
            </a:r>
          </a:p>
          <a:p>
            <a:r>
              <a:rPr lang="sk-SK" sz="2800" dirty="0" smtClean="0"/>
              <a:t>s nimi nestretávaj!</a:t>
            </a:r>
          </a:p>
          <a:p>
            <a:endParaRPr lang="sk-SK" sz="2800" dirty="0" smtClean="0"/>
          </a:p>
          <a:p>
            <a:r>
              <a:rPr lang="cs-CZ" sz="2800" dirty="0"/>
              <a:t>Ak sa ti niekto vyhráža cez internet alebo </a:t>
            </a:r>
            <a:r>
              <a:rPr lang="cs-CZ" sz="2800" dirty="0" smtClean="0"/>
              <a:t>mobil, </a:t>
            </a:r>
            <a:r>
              <a:rPr lang="cs-CZ" sz="2800" dirty="0"/>
              <a:t>alebo ťa k niečomu núti, neodpovedaj a určite o tom povedz rodičom.</a:t>
            </a:r>
          </a:p>
        </p:txBody>
      </p:sp>
    </p:spTree>
    <p:extLst>
      <p:ext uri="{BB962C8B-B14F-4D97-AF65-F5344CB8AC3E}">
        <p14:creationId xmlns:p14="http://schemas.microsoft.com/office/powerpoint/2010/main" val="3666254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lačítko akce: Domů 2">
            <a:hlinkClick r:id="rId2" action="ppaction://hlinksldjump" highlightClick="1"/>
          </p:cNvPr>
          <p:cNvSpPr/>
          <p:nvPr/>
        </p:nvSpPr>
        <p:spPr>
          <a:xfrm>
            <a:off x="3995936" y="6251004"/>
            <a:ext cx="360040" cy="40466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899592" y="908720"/>
            <a:ext cx="7488832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/>
              <a:t>Ak ťa na internete niečo vyľaká, našiel si niečo škaredé alebo nepríjemné, odíď zo stránky. Popros rodičov, aby ti vysvetlili, čo to bolo</a:t>
            </a:r>
            <a:r>
              <a:rPr lang="cs-CZ" sz="2800" dirty="0" smtClean="0"/>
              <a:t>.</a:t>
            </a:r>
          </a:p>
          <a:p>
            <a:endParaRPr lang="sk-SK" sz="2800" dirty="0"/>
          </a:p>
          <a:p>
            <a:r>
              <a:rPr lang="cs-CZ" sz="2800" dirty="0"/>
              <a:t>Nájdi si rôzne záľuby, neseď iba za počítačom! Tvoji kamaráti sa určite potešia, keď s nimi vybehneš von a zahráte sa. </a:t>
            </a: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160" y="3531979"/>
            <a:ext cx="8091264" cy="2697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7311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23728" y="404664"/>
            <a:ext cx="1385828" cy="738336"/>
          </a:xfrm>
        </p:spPr>
        <p:txBody>
          <a:bodyPr>
            <a:normAutofit fontScale="90000"/>
          </a:bodyPr>
          <a:lstStyle/>
          <a:p>
            <a:r>
              <a:rPr lang="sk-SK" dirty="0" smtClean="0"/>
              <a:t>Sľub</a:t>
            </a:r>
            <a:endParaRPr lang="cs-CZ" dirty="0"/>
          </a:p>
        </p:txBody>
      </p:sp>
      <p:sp>
        <p:nvSpPr>
          <p:cNvPr id="3" name="Tlačítko akce: Domů 2">
            <a:hlinkClick r:id="rId2" action="ppaction://hlinksldjump" highlightClick="1"/>
          </p:cNvPr>
          <p:cNvSpPr/>
          <p:nvPr/>
        </p:nvSpPr>
        <p:spPr>
          <a:xfrm>
            <a:off x="3995936" y="6251004"/>
            <a:ext cx="360040" cy="40466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4" name="TextovéPole 3">
            <a:hlinkClick r:id="rId2" action="ppaction://hlinksldjump"/>
          </p:cNvPr>
          <p:cNvSpPr txBox="1"/>
          <p:nvPr/>
        </p:nvSpPr>
        <p:spPr>
          <a:xfrm>
            <a:off x="539552" y="961802"/>
            <a:ext cx="7920880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sk-SK" sz="2800" dirty="0" smtClean="0"/>
              <a:t>Predtým, ako zapnem počítač, opýtam sa rodičov o povolenie.</a:t>
            </a:r>
          </a:p>
          <a:p>
            <a:pPr marL="342900" indent="-342900">
              <a:buFont typeface="+mj-lt"/>
              <a:buAutoNum type="arabicPeriod"/>
            </a:pPr>
            <a:r>
              <a:rPr lang="sk-SK" sz="2800" dirty="0" smtClean="0"/>
              <a:t>Svoje heslo neprezradím nikomu.</a:t>
            </a:r>
          </a:p>
          <a:p>
            <a:pPr marL="342900" indent="-342900">
              <a:buFont typeface="+mj-lt"/>
              <a:buAutoNum type="arabicPeriod"/>
            </a:pPr>
            <a:r>
              <a:rPr lang="sk-SK" sz="2800" dirty="0" smtClean="0"/>
              <a:t>Emaily otvorím len od ľudí, ktorých poznám.</a:t>
            </a:r>
          </a:p>
          <a:p>
            <a:pPr marL="342900" indent="-342900">
              <a:buFont typeface="+mj-lt"/>
              <a:buAutoNum type="arabicPeriod"/>
            </a:pPr>
            <a:r>
              <a:rPr lang="sk-SK" sz="2800" dirty="0" smtClean="0"/>
              <a:t>Vždy, keď budem mať nejaký problém, porozprávam sa o tom s rodičmi.</a:t>
            </a:r>
          </a:p>
          <a:p>
            <a:pPr marL="342900" indent="-342900">
              <a:buFont typeface="+mj-lt"/>
              <a:buAutoNum type="arabicPeriod"/>
            </a:pPr>
            <a:r>
              <a:rPr lang="sk-SK" sz="2800" dirty="0" smtClean="0"/>
              <a:t>Počítač budem používať  bez pohybovej prestávky maximálne 1 hodinu.</a:t>
            </a:r>
          </a:p>
          <a:p>
            <a:pPr marL="342900" indent="-342900">
              <a:buFont typeface="+mj-lt"/>
              <a:buAutoNum type="arabicPeriod"/>
            </a:pPr>
            <a:r>
              <a:rPr lang="sk-SK" sz="2800" dirty="0" smtClean="0"/>
              <a:t>Nedám nikomu na internete svoje celé meno a adresu.</a:t>
            </a:r>
          </a:p>
          <a:p>
            <a:pPr marL="342900" indent="-342900">
              <a:buFont typeface="+mj-lt"/>
              <a:buAutoNum type="arabicPeriod"/>
            </a:pPr>
            <a:r>
              <a:rPr lang="sk-SK" sz="2800" dirty="0" smtClean="0"/>
              <a:t>Spolu s rodičmi sa dohodneme na tom, aké stránky môžem navštevovať.</a:t>
            </a:r>
          </a:p>
          <a:p>
            <a:pPr marL="342900" indent="-342900">
              <a:buFont typeface="+mj-lt"/>
              <a:buAutoNum type="arabicPeriod"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37921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Tri pravidlá bezpečného internetu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659524" y="1988840"/>
            <a:ext cx="806489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sk-SK" sz="2800" dirty="0" smtClean="0"/>
              <a:t>Chráň si svoj počítač. Aktualizuj si  svoj operačný systém. Používaj antivírusový program, používaj firewall. Rob si kópie dôležitých súborov. Dávaj pozor, čo sťahuješ.</a:t>
            </a: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696" y="3933056"/>
            <a:ext cx="5078710" cy="27919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3929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850075" y="3351763"/>
            <a:ext cx="669674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800" dirty="0" smtClean="0"/>
              <a:t>3. Dodržiavaj zákony. </a:t>
            </a:r>
          </a:p>
          <a:p>
            <a:r>
              <a:rPr lang="sk-SK" sz="2800" dirty="0"/>
              <a:t> </a:t>
            </a:r>
            <a:r>
              <a:rPr lang="sk-SK" sz="2800" dirty="0" smtClean="0"/>
              <a:t>   Aj keď si na internete, musíš dodržiavať zákony. </a:t>
            </a:r>
          </a:p>
          <a:p>
            <a:r>
              <a:rPr lang="sk-SK" sz="2800" dirty="0"/>
              <a:t> </a:t>
            </a:r>
            <a:r>
              <a:rPr lang="sk-SK" sz="2800" dirty="0" smtClean="0"/>
              <a:t>   Pamätaj, na internete sa staraj o iných tak, ako aj o seba.</a:t>
            </a:r>
            <a:endParaRPr lang="cs-CZ" sz="2800" dirty="0"/>
          </a:p>
        </p:txBody>
      </p:sp>
      <p:sp>
        <p:nvSpPr>
          <p:cNvPr id="4" name="Tlačítko akce: Domů 3">
            <a:hlinkClick r:id="rId2" action="ppaction://hlinksldjump" highlightClick="1"/>
          </p:cNvPr>
          <p:cNvSpPr/>
          <p:nvPr/>
        </p:nvSpPr>
        <p:spPr>
          <a:xfrm>
            <a:off x="3995936" y="6251004"/>
            <a:ext cx="360040" cy="40466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5220072" y="5881672"/>
            <a:ext cx="3240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Pozri si:    </a:t>
            </a:r>
            <a:r>
              <a:rPr lang="sk-SK" dirty="0" smtClean="0">
                <a:hlinkClick r:id="rId3"/>
              </a:rPr>
              <a:t>Výlet do Ríma</a:t>
            </a: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791580" y="980728"/>
            <a:ext cx="712879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800" dirty="0" smtClean="0"/>
              <a:t>2. Chráň sám seba, keď si pripojený. Svoje osobné údaje poskytuj  uvážene. Rozmýšľaj, s kým na internete komunikuješ. Pamätaj, že nie všetko je hodnoverné a nie každý  na internete je čestný. 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429031088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Použité zdroje</a:t>
            </a:r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539552" y="2060848"/>
            <a:ext cx="705678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http://www.zodpovedne.sk</a:t>
            </a:r>
            <a:r>
              <a:rPr lang="cs-CZ" dirty="0" smtClean="0"/>
              <a:t>/</a:t>
            </a:r>
          </a:p>
          <a:p>
            <a:r>
              <a:rPr lang="cs-CZ" dirty="0"/>
              <a:t>http://</a:t>
            </a:r>
            <a:r>
              <a:rPr lang="cs-CZ" dirty="0" smtClean="0"/>
              <a:t>www.hardware.sk/software/strana-45</a:t>
            </a:r>
          </a:p>
          <a:p>
            <a:r>
              <a:rPr lang="cs-CZ" dirty="0" smtClean="0"/>
              <a:t>http</a:t>
            </a:r>
            <a:r>
              <a:rPr lang="cs-CZ" dirty="0"/>
              <a:t>://</a:t>
            </a:r>
            <a:r>
              <a:rPr lang="cs-CZ" dirty="0" smtClean="0"/>
              <a:t>www.misoft.ic.cz/antivirusy.html</a:t>
            </a:r>
          </a:p>
          <a:p>
            <a:r>
              <a:rPr lang="cs-CZ" dirty="0" smtClean="0"/>
              <a:t>http</a:t>
            </a:r>
            <a:r>
              <a:rPr lang="cs-CZ" dirty="0"/>
              <a:t>://langl.meu.zoznam.sk/news/pocitacove-virusy-zastavi-strojovy-kod</a:t>
            </a:r>
            <a:r>
              <a:rPr lang="cs-CZ" dirty="0" smtClean="0"/>
              <a:t>/</a:t>
            </a:r>
          </a:p>
          <a:p>
            <a:r>
              <a:rPr lang="cs-CZ" dirty="0"/>
              <a:t>http://</a:t>
            </a:r>
            <a:r>
              <a:rPr lang="cs-CZ" dirty="0" smtClean="0"/>
              <a:t>www.obeclubina.sk/index.php/pytam-sa-obecneho-uradu</a:t>
            </a:r>
          </a:p>
          <a:p>
            <a:r>
              <a:rPr lang="cs-CZ" dirty="0" smtClean="0"/>
              <a:t>http</a:t>
            </a:r>
            <a:r>
              <a:rPr lang="cs-CZ" dirty="0"/>
              <a:t>://</a:t>
            </a:r>
            <a:r>
              <a:rPr lang="cs-CZ" dirty="0" smtClean="0"/>
              <a:t>www.itnews.sk/spravy/bezpecnost/2011-12-19/c145501-v-novembri-tvorila-nevyziadana-posta-705-zaslanych-e-mailov</a:t>
            </a:r>
          </a:p>
          <a:p>
            <a:r>
              <a:rPr lang="cs-CZ" dirty="0"/>
              <a:t>http://www.oskole.sk/?</a:t>
            </a:r>
            <a:r>
              <a:rPr lang="cs-CZ" dirty="0" smtClean="0"/>
              <a:t>id_cat=1008&amp;clanok=16965</a:t>
            </a:r>
          </a:p>
          <a:p>
            <a:r>
              <a:rPr lang="cs-CZ" dirty="0"/>
              <a:t>http://</a:t>
            </a:r>
            <a:r>
              <a:rPr lang="cs-CZ" dirty="0" smtClean="0"/>
              <a:t>en.wikipedia.org/wiki/File:Firewall.png</a:t>
            </a:r>
          </a:p>
          <a:p>
            <a:r>
              <a:rPr lang="cs-CZ" dirty="0"/>
              <a:t>http://www.prezdraviedeti.sk/rodicia/pohyb</a:t>
            </a:r>
            <a:r>
              <a:rPr lang="cs-CZ" dirty="0" smtClean="0"/>
              <a:t>/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82835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20602914">
            <a:off x="-10013" y="2792622"/>
            <a:ext cx="8305800" cy="1143000"/>
          </a:xfrm>
        </p:spPr>
        <p:txBody>
          <a:bodyPr/>
          <a:lstStyle/>
          <a:p>
            <a:r>
              <a:rPr lang="sk-SK" dirty="0" smtClean="0"/>
              <a:t>Ďakujem za pozornosť</a:t>
            </a:r>
            <a:endParaRPr lang="cs-CZ" dirty="0"/>
          </a:p>
        </p:txBody>
      </p:sp>
      <p:pic>
        <p:nvPicPr>
          <p:cNvPr id="8" name="Obrázok 7" descr="kyticka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646876">
            <a:off x="5691924" y="1861869"/>
            <a:ext cx="2921331" cy="45507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4877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467544" y="1196752"/>
            <a:ext cx="6696744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v"/>
            </a:pPr>
            <a:r>
              <a:rPr lang="sk-SK" sz="2400" dirty="0" smtClean="0">
                <a:latin typeface="Consolas" pitchFamily="49" charset="0"/>
                <a:cs typeface="Consolas" pitchFamily="49" charset="0"/>
                <a:hlinkClick r:id="rId3" action="ppaction://hlinksldjump"/>
              </a:rPr>
              <a:t>Antivírusový program</a:t>
            </a:r>
            <a:endParaRPr lang="sk-SK" sz="2400" dirty="0" smtClean="0">
              <a:latin typeface="Consolas" pitchFamily="49" charset="0"/>
              <a:cs typeface="Consolas" pitchFamily="49" charset="0"/>
            </a:endParaRPr>
          </a:p>
          <a:p>
            <a:pPr marL="285750" indent="-285750">
              <a:buFont typeface="Wingdings" pitchFamily="2" charset="2"/>
              <a:buChar char="v"/>
            </a:pPr>
            <a:r>
              <a:rPr lang="sk-SK" sz="2400" dirty="0" smtClean="0">
                <a:latin typeface="Consolas" pitchFamily="49" charset="0"/>
                <a:cs typeface="Consolas" pitchFamily="49" charset="0"/>
                <a:hlinkClick r:id="rId4" action="ppaction://hlinksldjump"/>
              </a:rPr>
              <a:t>Operačný systém</a:t>
            </a:r>
            <a:endParaRPr lang="sk-SK" sz="2400" dirty="0" smtClean="0">
              <a:latin typeface="Consolas" pitchFamily="49" charset="0"/>
              <a:cs typeface="Consolas" pitchFamily="49" charset="0"/>
            </a:endParaRPr>
          </a:p>
          <a:p>
            <a:pPr marL="285750" indent="-285750">
              <a:buFont typeface="Wingdings" pitchFamily="2" charset="2"/>
              <a:buChar char="v"/>
            </a:pPr>
            <a:r>
              <a:rPr lang="sk-SK" sz="2400" dirty="0" smtClean="0">
                <a:latin typeface="Consolas" pitchFamily="49" charset="0"/>
                <a:cs typeface="Consolas" pitchFamily="49" charset="0"/>
                <a:hlinkClick r:id="rId5" action="ppaction://hlinksldjump"/>
              </a:rPr>
              <a:t>Vírusy a červy</a:t>
            </a:r>
            <a:endParaRPr lang="sk-SK" sz="2400" dirty="0" smtClean="0">
              <a:latin typeface="Consolas" pitchFamily="49" charset="0"/>
              <a:cs typeface="Consolas" pitchFamily="49" charset="0"/>
            </a:endParaRPr>
          </a:p>
          <a:p>
            <a:pPr marL="285750" indent="-285750">
              <a:buFont typeface="Wingdings" pitchFamily="2" charset="2"/>
              <a:buChar char="v"/>
            </a:pPr>
            <a:r>
              <a:rPr lang="sk-SK" sz="2400" dirty="0" smtClean="0">
                <a:latin typeface="Consolas" pitchFamily="49" charset="0"/>
                <a:cs typeface="Consolas" pitchFamily="49" charset="0"/>
                <a:hlinkClick r:id="rId6" action="ppaction://hlinksldjump"/>
              </a:rPr>
              <a:t>Nevyžiadaná pošta</a:t>
            </a:r>
            <a:endParaRPr lang="sk-SK" sz="2400" dirty="0" smtClean="0">
              <a:latin typeface="Consolas" pitchFamily="49" charset="0"/>
              <a:cs typeface="Consolas" pitchFamily="49" charset="0"/>
            </a:endParaRPr>
          </a:p>
          <a:p>
            <a:pPr marL="285750" indent="-285750">
              <a:buFont typeface="Wingdings" pitchFamily="2" charset="2"/>
              <a:buChar char="v"/>
            </a:pPr>
            <a:r>
              <a:rPr lang="sk-SK" sz="2400" dirty="0" smtClean="0">
                <a:latin typeface="Consolas" pitchFamily="49" charset="0"/>
                <a:cs typeface="Consolas" pitchFamily="49" charset="0"/>
                <a:hlinkClick r:id="rId7" action="ppaction://hlinksldjump"/>
              </a:rPr>
              <a:t>Autorské práva</a:t>
            </a:r>
            <a:endParaRPr lang="sk-SK" sz="2400" dirty="0" smtClean="0">
              <a:latin typeface="Consolas" pitchFamily="49" charset="0"/>
              <a:cs typeface="Consolas" pitchFamily="49" charset="0"/>
            </a:endParaRPr>
          </a:p>
          <a:p>
            <a:pPr marL="285750" indent="-285750">
              <a:buFont typeface="Wingdings" pitchFamily="2" charset="2"/>
              <a:buChar char="v"/>
            </a:pPr>
            <a:r>
              <a:rPr lang="sk-SK" sz="2400" dirty="0" smtClean="0">
                <a:latin typeface="Consolas" pitchFamily="49" charset="0"/>
                <a:cs typeface="Consolas" pitchFamily="49" charset="0"/>
                <a:hlinkClick r:id="rId8" action="ppaction://hlinksldjump"/>
              </a:rPr>
              <a:t>Heslo</a:t>
            </a:r>
            <a:endParaRPr lang="sk-SK" sz="2400" dirty="0" smtClean="0">
              <a:latin typeface="Consolas" pitchFamily="49" charset="0"/>
              <a:cs typeface="Consolas" pitchFamily="49" charset="0"/>
            </a:endParaRPr>
          </a:p>
          <a:p>
            <a:pPr marL="285750" indent="-285750">
              <a:buFont typeface="Wingdings" pitchFamily="2" charset="2"/>
              <a:buChar char="v"/>
            </a:pPr>
            <a:r>
              <a:rPr lang="sk-SK" sz="2400" dirty="0" smtClean="0">
                <a:latin typeface="Consolas" pitchFamily="49" charset="0"/>
                <a:cs typeface="Consolas" pitchFamily="49" charset="0"/>
                <a:hlinkClick r:id="rId9" action="ppaction://hlinksldjump"/>
              </a:rPr>
              <a:t>Čo je dovolené na internete</a:t>
            </a:r>
            <a:endParaRPr lang="sk-SK" sz="2400" dirty="0" smtClean="0">
              <a:latin typeface="Consolas" pitchFamily="49" charset="0"/>
              <a:cs typeface="Consolas" pitchFamily="49" charset="0"/>
            </a:endParaRPr>
          </a:p>
          <a:p>
            <a:pPr marL="285750" indent="-285750">
              <a:buFont typeface="Wingdings" pitchFamily="2" charset="2"/>
              <a:buChar char="v"/>
            </a:pPr>
            <a:r>
              <a:rPr lang="sk-SK" sz="2400" dirty="0" smtClean="0">
                <a:latin typeface="Consolas" pitchFamily="49" charset="0"/>
                <a:cs typeface="Consolas" pitchFamily="49" charset="0"/>
                <a:hlinkClick r:id="rId10" action="ppaction://hlinksldjump"/>
              </a:rPr>
              <a:t>Zmätky a nezhody</a:t>
            </a:r>
            <a:endParaRPr lang="sk-SK" sz="2400" dirty="0" smtClean="0">
              <a:latin typeface="Consolas" pitchFamily="49" charset="0"/>
              <a:cs typeface="Consolas" pitchFamily="49" charset="0"/>
            </a:endParaRPr>
          </a:p>
          <a:p>
            <a:pPr marL="285750" indent="-285750">
              <a:buFont typeface="Wingdings" pitchFamily="2" charset="2"/>
              <a:buChar char="v"/>
            </a:pPr>
            <a:r>
              <a:rPr lang="sk-SK" sz="2400" dirty="0" smtClean="0">
                <a:latin typeface="Consolas" pitchFamily="49" charset="0"/>
                <a:cs typeface="Consolas" pitchFamily="49" charset="0"/>
                <a:hlinkClick r:id="rId11" action="ppaction://hlinksldjump"/>
              </a:rPr>
              <a:t>Nebezpečenstvo internetu</a:t>
            </a:r>
            <a:endParaRPr lang="sk-SK" sz="2400" dirty="0" smtClean="0">
              <a:latin typeface="Consolas" pitchFamily="49" charset="0"/>
              <a:cs typeface="Consolas" pitchFamily="49" charset="0"/>
            </a:endParaRPr>
          </a:p>
          <a:p>
            <a:pPr marL="285750" indent="-285750">
              <a:buFont typeface="Wingdings" pitchFamily="2" charset="2"/>
              <a:buChar char="v"/>
            </a:pPr>
            <a:r>
              <a:rPr lang="sk-SK" sz="2400" dirty="0">
                <a:latin typeface="Consolas" pitchFamily="49" charset="0"/>
                <a:cs typeface="Consolas" pitchFamily="49" charset="0"/>
                <a:hlinkClick r:id="rId12" action="ppaction://hlinksldjump"/>
              </a:rPr>
              <a:t>Tri pravidlá bezpečného internetu</a:t>
            </a:r>
            <a:endParaRPr lang="sk-SK" sz="2400" dirty="0" smtClean="0">
              <a:latin typeface="Consolas" pitchFamily="49" charset="0"/>
              <a:cs typeface="Consolas" pitchFamily="49" charset="0"/>
            </a:endParaRPr>
          </a:p>
          <a:p>
            <a:pPr marL="285750" indent="-285750">
              <a:buFont typeface="Wingdings" pitchFamily="2" charset="2"/>
              <a:buChar char="v"/>
            </a:pPr>
            <a:r>
              <a:rPr lang="sk-SK" sz="2400" dirty="0" smtClean="0">
                <a:latin typeface="Consolas" pitchFamily="49" charset="0"/>
                <a:cs typeface="Consolas" pitchFamily="49" charset="0"/>
                <a:hlinkClick r:id="rId13" action="ppaction://hlinksldjump"/>
              </a:rPr>
              <a:t>Sľub</a:t>
            </a:r>
            <a:endParaRPr lang="sk-SK" sz="2400" dirty="0" smtClean="0">
              <a:latin typeface="Consolas" pitchFamily="49" charset="0"/>
              <a:cs typeface="Consolas" pitchFamily="49" charset="0"/>
            </a:endParaRPr>
          </a:p>
          <a:p>
            <a:pPr marL="285750" indent="-285750">
              <a:buFont typeface="Wingdings" pitchFamily="2" charset="2"/>
              <a:buChar char="v"/>
            </a:pPr>
            <a:endParaRPr lang="sk-SK" sz="2400" dirty="0" smtClean="0">
              <a:latin typeface="Consolas" pitchFamily="49" charset="0"/>
              <a:cs typeface="Consolas" pitchFamily="49" charset="0"/>
            </a:endParaRPr>
          </a:p>
          <a:p>
            <a:endParaRPr lang="cs-CZ" dirty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6056" y="692696"/>
            <a:ext cx="3528392" cy="3528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2059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Antivírusový program:</a:t>
            </a:r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413222" y="2132856"/>
            <a:ext cx="8352928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sk-SK" sz="2800" dirty="0">
                <a:latin typeface="Consolas" pitchFamily="49" charset="0"/>
                <a:cs typeface="Consolas" pitchFamily="49" charset="0"/>
              </a:rPr>
              <a:t>r</a:t>
            </a:r>
            <a:r>
              <a:rPr lang="sk-SK" sz="2800" dirty="0" smtClean="0">
                <a:latin typeface="Consolas" pitchFamily="49" charset="0"/>
                <a:cs typeface="Consolas" pitchFamily="49" charset="0"/>
              </a:rPr>
              <a:t>ozpoznáva vírusy a červy na základe ich číselnej postupnosti,</a:t>
            </a:r>
          </a:p>
          <a:p>
            <a:endParaRPr lang="sk-SK" sz="2800" dirty="0" smtClean="0">
              <a:latin typeface="Consolas" pitchFamily="49" charset="0"/>
              <a:cs typeface="Consolas" pitchFamily="49" charset="0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sk-SK" sz="2800" dirty="0">
                <a:latin typeface="Consolas" pitchFamily="49" charset="0"/>
                <a:cs typeface="Consolas" pitchFamily="49" charset="0"/>
              </a:rPr>
              <a:t>z</a:t>
            </a:r>
            <a:r>
              <a:rPr lang="sk-SK" sz="2800" dirty="0" smtClean="0">
                <a:latin typeface="Consolas" pitchFamily="49" charset="0"/>
                <a:cs typeface="Consolas" pitchFamily="49" charset="0"/>
              </a:rPr>
              <a:t>abraňuje im vstúpiť do počítača.</a:t>
            </a:r>
          </a:p>
          <a:p>
            <a:endParaRPr lang="cs-CZ" dirty="0"/>
          </a:p>
        </p:txBody>
      </p:sp>
      <p:sp>
        <p:nvSpPr>
          <p:cNvPr id="4" name="Tlačítko akce: Domů 3">
            <a:hlinkClick r:id="rId3" action="ppaction://hlinksldjump" highlightClick="1"/>
          </p:cNvPr>
          <p:cNvSpPr/>
          <p:nvPr/>
        </p:nvSpPr>
        <p:spPr>
          <a:xfrm>
            <a:off x="3995936" y="6251004"/>
            <a:ext cx="360040" cy="40466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5525790" y="5229200"/>
            <a:ext cx="3240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Pozri si:    </a:t>
            </a:r>
            <a:r>
              <a:rPr lang="sk-SK" dirty="0" smtClean="0">
                <a:hlinkClick r:id="rId4"/>
              </a:rPr>
              <a:t>Nekonečný les</a:t>
            </a:r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07258" flipH="1">
            <a:off x="433552" y="3840665"/>
            <a:ext cx="3180970" cy="27770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0913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196752"/>
            <a:ext cx="8305800" cy="1143000"/>
          </a:xfrm>
        </p:spPr>
        <p:txBody>
          <a:bodyPr/>
          <a:lstStyle/>
          <a:p>
            <a:r>
              <a:rPr lang="sk-SK" dirty="0" smtClean="0"/>
              <a:t>Operačný systém</a:t>
            </a:r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251520" y="2708920"/>
            <a:ext cx="756084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sk-SK" sz="2800" dirty="0">
                <a:latin typeface="Consolas" pitchFamily="49" charset="0"/>
                <a:cs typeface="Consolas" pitchFamily="49" charset="0"/>
              </a:rPr>
              <a:t>m</a:t>
            </a:r>
            <a:r>
              <a:rPr lang="sk-SK" sz="2800" dirty="0" smtClean="0">
                <a:latin typeface="Consolas" pitchFamily="49" charset="0"/>
                <a:cs typeface="Consolas" pitchFamily="49" charset="0"/>
              </a:rPr>
              <a:t>á ho každý počítač,</a:t>
            </a:r>
          </a:p>
          <a:p>
            <a:endParaRPr lang="sk-SK" sz="2800" dirty="0" smtClean="0">
              <a:latin typeface="Consolas" pitchFamily="49" charset="0"/>
              <a:cs typeface="Consolas" pitchFamily="49" charset="0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sk-SK" sz="2800" dirty="0">
                <a:latin typeface="Consolas" pitchFamily="49" charset="0"/>
                <a:cs typeface="Consolas" pitchFamily="49" charset="0"/>
              </a:rPr>
              <a:t>p</a:t>
            </a:r>
            <a:r>
              <a:rPr lang="sk-SK" sz="2800" dirty="0" smtClean="0">
                <a:latin typeface="Consolas" pitchFamily="49" charset="0"/>
                <a:cs typeface="Consolas" pitchFamily="49" charset="0"/>
              </a:rPr>
              <a:t>otrebujeme ho stále  aktualizovať.</a:t>
            </a:r>
            <a:endParaRPr lang="cs-CZ" sz="28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5" name="Tlačítko akce: Domů 4">
            <a:hlinkClick r:id="rId2" action="ppaction://hlinksldjump" highlightClick="1"/>
          </p:cNvPr>
          <p:cNvSpPr/>
          <p:nvPr/>
        </p:nvSpPr>
        <p:spPr>
          <a:xfrm>
            <a:off x="3995936" y="6251004"/>
            <a:ext cx="360040" cy="40466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5868144" y="5413866"/>
            <a:ext cx="30963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Pozri si:    </a:t>
            </a:r>
            <a:r>
              <a:rPr lang="sk-SK" dirty="0" smtClean="0">
                <a:hlinkClick r:id="rId3"/>
              </a:rPr>
              <a:t>Nekonečný les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56892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Vírusy a červy</a:t>
            </a:r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791580" y="2102941"/>
            <a:ext cx="712879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Ø"/>
            </a:pPr>
            <a:r>
              <a:rPr lang="sk-SK" sz="2800" dirty="0">
                <a:latin typeface="Consolas" pitchFamily="49" charset="0"/>
                <a:cs typeface="Consolas" pitchFamily="49" charset="0"/>
              </a:rPr>
              <a:t>n</a:t>
            </a:r>
            <a:r>
              <a:rPr lang="sk-SK" sz="2800" dirty="0" smtClean="0">
                <a:latin typeface="Consolas" pitchFamily="49" charset="0"/>
                <a:cs typeface="Consolas" pitchFamily="49" charset="0"/>
              </a:rPr>
              <a:t>ebezpečné programy, ktoré spôsobujú mnohé problémy vo vnútri počítača,</a:t>
            </a:r>
          </a:p>
          <a:p>
            <a:endParaRPr lang="sk-SK" sz="2800" dirty="0" smtClean="0">
              <a:latin typeface="Consolas" pitchFamily="49" charset="0"/>
              <a:cs typeface="Consolas" pitchFamily="49" charset="0"/>
            </a:endParaRPr>
          </a:p>
          <a:p>
            <a:pPr marL="457200" indent="-457200">
              <a:buFont typeface="Wingdings" pitchFamily="2" charset="2"/>
              <a:buChar char="Ø"/>
            </a:pPr>
            <a:r>
              <a:rPr lang="sk-SK" sz="2800" dirty="0">
                <a:latin typeface="Consolas" pitchFamily="49" charset="0"/>
                <a:cs typeface="Consolas" pitchFamily="49" charset="0"/>
              </a:rPr>
              <a:t>š</a:t>
            </a:r>
            <a:r>
              <a:rPr lang="sk-SK" sz="2800" dirty="0" smtClean="0">
                <a:latin typeface="Consolas" pitchFamily="49" charset="0"/>
                <a:cs typeface="Consolas" pitchFamily="49" charset="0"/>
              </a:rPr>
              <a:t>íria sa cez e-mail, alebo internetové stránky.</a:t>
            </a:r>
            <a:endParaRPr lang="cs-CZ" sz="28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" name="Tlačítko akce: Domů 3">
            <a:hlinkClick r:id="rId2" action="ppaction://hlinksldjump" highlightClick="1"/>
          </p:cNvPr>
          <p:cNvSpPr/>
          <p:nvPr/>
        </p:nvSpPr>
        <p:spPr>
          <a:xfrm>
            <a:off x="3995936" y="6251004"/>
            <a:ext cx="360040" cy="40466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5436096" y="5101233"/>
            <a:ext cx="302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Pozri si:    </a:t>
            </a:r>
            <a:r>
              <a:rPr lang="sk-SK" dirty="0" smtClean="0">
                <a:hlinkClick r:id="rId3"/>
              </a:rPr>
              <a:t>Nekonečný les</a:t>
            </a:r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35714" flipH="1">
            <a:off x="6786245" y="910578"/>
            <a:ext cx="2268252" cy="23847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922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2.22222E-6 L 5.55556E-7 0.56504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82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129 0.12477 L -0.01285 -0.02361 C -0.0257 -0.01967 -0.0514 -0.02152 -0.03056 0.01297 C -0.02709 0.01852 -0.0198 0.01459 -0.01442 0.01505 C -0.00591 0.01598 0.00277 0.01644 0.01128 0.01713 C -0.00105 0.02824 -0.01633 0.03473 -0.03056 0.04074 C -0.04167 0.05093 -0.03907 0.04468 -0.04185 0.05602 C -0.03629 0.07593 -0.03803 0.06713 -0.03542 0.08172 C -0.04029 0.09028 -0.0415 0.09792 -0.04515 0.10741 C -0.03265 0.14051 -0.03351 0.13473 -0.00487 0.13774 C -0.00678 0.13866 -0.01546 0.14213 -0.01615 0.14399 C -0.01719 0.14676 -0.01667 0.15232 -0.01442 0.15278 C -0.0007 0.15625 0.01353 0.15417 0.02742 0.15486 C 0.01319 0.17385 -0.00799 0.18519 -0.02744 0.19144 C -0.03126 0.19468 -0.03768 0.19792 -0.0257 0.19792 C -0.02067 0.19792 -0.01442 0.19144 -0.00956 0.18936 C -0.00469 0.16922 -0.01529 0.17361 -0.02744 0.17199 C -0.04167 0.1757 -0.04219 0.18056 -0.03872 0.20209 C -0.0382 0.20533 -0.03716 0.20857 -0.03542 0.21065 C -0.01685 0.23311 0.00676 0.23519 0.03072 0.23866 C 0.03454 0.2375 0.06058 0.23195 0.06458 0.2257 C 0.06596 0.22338 0.06423 0.21968 0.06301 0.21713 C 0.05919 0.2088 0.05659 0.19792 0.04999 0.19352 C 0.04565 0.19074 0.03715 0.18496 0.03715 0.18496 C 0.01093 0.19098 -0.01164 0.20139 -0.03542 0.21713 C -0.0415 0.22107 -0.04775 0.22477 -0.05313 0.2301 C -0.05869 0.23565 -0.06772 0.24954 -0.06772 0.24954 C -0.07796 0.28426 -0.06355 0.30186 -0.04029 0.30973 C -0.0323 0.30903 -0.02414 0.30903 -0.01615 0.30741 C -0.01372 0.30695 -0.01077 0.30602 -0.00956 0.30324 C -0.00556 0.29445 -0.03056 0.29028 -0.03056 0.29028 C -0.04133 0.29445 -0.05261 0.29699 -0.06285 0.30324 C -0.08525 0.31713 -0.06633 0.30834 -0.079 0.31389 C -0.09671 0.34954 -0.07796 0.38588 -0.05001 0.4 C -0.04115 0.4044 -0.0191 0.40857 -0.00956 0.41065 C 0.00711 0.40926 0.03697 0.41436 0.05329 0.39792 C 0.05659 0.3801 0.04739 0.36111 0.03385 0.35695 C 0.01978 0.35903 0.01857 0.35811 0.00971 0.36991 C 0.00815 0.375 0.00555 0.37963 0.00485 0.38496 C 0.00451 0.38774 0.00572 0.39074 0.00642 0.39352 C 0.01093 0.41181 0.02048 0.42014 0.03385 0.42361 C 0.05103 0.41968 0.05659 0.42315 0.06301 0.40209 C 0.05537 0.38866 0.05399 0.38936 0.04044 0.38704 C 0.01024 0.39537 -0.00591 0.39699 -0.02258 0.43449 C -0.02588 0.46158 -0.0264 0.47871 -0.00487 0.4882 C 0.00642 0.4875 0.01805 0.48889 0.02916 0.48611 C 0.03749 0.48403 0.02708 0.47593 0.02586 0.47524 C 0.01753 0.47084 0.01058 0.47037 0.00173 0.46875 C -0.04497 0.47431 -0.0507 0.47454 -0.08699 0.49028 C -0.09393 0.49931 -0.09358 0.50301 -0.09358 0.49676 L 0.11301 0.40857 L 0.06301 0.40649 L -0.01129 0.16783 L 0.00173 0.02361 L 0.00485 -0.01296 L -7.22222E-6 7.40741E-7 " pathEditMode="relative" ptsTypes="AffffffffffffffffffffffffffffffffffffffffffffffffAAAAAAA">
                                      <p:cBhvr>
                                        <p:cTn id="1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Nevyžiadaná pošta</a:t>
            </a:r>
            <a:endParaRPr lang="cs-CZ" dirty="0"/>
          </a:p>
        </p:txBody>
      </p:sp>
      <p:sp>
        <p:nvSpPr>
          <p:cNvPr id="3" name="Tlačítko akce: Domů 2">
            <a:hlinkClick r:id="rId2" action="ppaction://hlinksldjump" highlightClick="1"/>
          </p:cNvPr>
          <p:cNvSpPr/>
          <p:nvPr/>
        </p:nvSpPr>
        <p:spPr>
          <a:xfrm>
            <a:off x="3995936" y="6251004"/>
            <a:ext cx="360040" cy="40466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431540" y="1913069"/>
            <a:ext cx="7848872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sk-SK" sz="2800" dirty="0" smtClean="0"/>
              <a:t>správy, ktoré príjemca nechcel,</a:t>
            </a:r>
          </a:p>
          <a:p>
            <a:endParaRPr lang="sk-SK" sz="2800" dirty="0" smtClean="0"/>
          </a:p>
          <a:p>
            <a:pPr marL="285750" indent="-285750">
              <a:buFont typeface="Wingdings" pitchFamily="2" charset="2"/>
              <a:buChar char="Ø"/>
            </a:pPr>
            <a:r>
              <a:rPr lang="sk-SK" sz="2800" dirty="0"/>
              <a:t>b</a:t>
            </a:r>
            <a:r>
              <a:rPr lang="sk-SK" sz="2800" dirty="0" smtClean="0"/>
              <a:t>lokuje sieť a spôsobuje zmätok  v jej fungovaní,</a:t>
            </a:r>
          </a:p>
          <a:p>
            <a:endParaRPr lang="sk-SK" sz="2800" dirty="0" smtClean="0"/>
          </a:p>
          <a:p>
            <a:pPr marL="285750" indent="-285750">
              <a:buFont typeface="Wingdings" pitchFamily="2" charset="2"/>
              <a:buChar char="Ø"/>
            </a:pPr>
            <a:r>
              <a:rPr lang="sk-SK" sz="2800" dirty="0"/>
              <a:t>n</a:t>
            </a:r>
            <a:r>
              <a:rPr lang="sk-SK" sz="2800" dirty="0" smtClean="0"/>
              <a:t>ikdy na ňu neodpovedaj, ani ju neotváraj,</a:t>
            </a:r>
          </a:p>
          <a:p>
            <a:endParaRPr lang="sk-SK" sz="2800" dirty="0" smtClean="0"/>
          </a:p>
          <a:p>
            <a:pPr marL="285750" indent="-285750">
              <a:buFont typeface="Wingdings" pitchFamily="2" charset="2"/>
              <a:buChar char="Ø"/>
            </a:pPr>
            <a:r>
              <a:rPr lang="sk-SK" sz="2800" dirty="0"/>
              <a:t>m</a:t>
            </a:r>
            <a:r>
              <a:rPr lang="sk-SK" sz="2800" dirty="0" smtClean="0"/>
              <a:t>edzi ňu patrí aj reťazový list – vymaž ho a neposielaj ďalej!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6156176" y="5881672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Pozri si:    </a:t>
            </a:r>
            <a:r>
              <a:rPr lang="sk-SK" dirty="0" smtClean="0">
                <a:hlinkClick r:id="rId3"/>
              </a:rPr>
              <a:t>Nekonečný les</a:t>
            </a:r>
            <a:endParaRPr lang="cs-CZ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90259">
            <a:off x="5940152" y="836712"/>
            <a:ext cx="2655590" cy="18959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1152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Autorské práva</a:t>
            </a:r>
            <a:endParaRPr lang="cs-CZ" dirty="0"/>
          </a:p>
        </p:txBody>
      </p:sp>
      <p:sp>
        <p:nvSpPr>
          <p:cNvPr id="4" name="Tlačítko akce: Domů 3">
            <a:hlinkClick r:id="rId2" action="ppaction://hlinksldjump" highlightClick="1"/>
          </p:cNvPr>
          <p:cNvSpPr/>
          <p:nvPr/>
        </p:nvSpPr>
        <p:spPr>
          <a:xfrm>
            <a:off x="3995936" y="6251004"/>
            <a:ext cx="360040" cy="40466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611560" y="2348880"/>
            <a:ext cx="813690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800" dirty="0" smtClean="0"/>
              <a:t>Obrázky  a text niekomu patria,</a:t>
            </a:r>
          </a:p>
          <a:p>
            <a:endParaRPr lang="sk-SK" sz="2800" dirty="0" smtClean="0"/>
          </a:p>
          <a:p>
            <a:r>
              <a:rPr lang="sk-SK" sz="2800" dirty="0"/>
              <a:t>m</a:t>
            </a:r>
            <a:r>
              <a:rPr lang="sk-SK" sz="2800" dirty="0" smtClean="0"/>
              <a:t>usíš sa opýtať o dovolenie,</a:t>
            </a:r>
          </a:p>
          <a:p>
            <a:endParaRPr lang="sk-SK" sz="2800" dirty="0" smtClean="0"/>
          </a:p>
          <a:p>
            <a:r>
              <a:rPr lang="sk-SK" sz="2800" dirty="0"/>
              <a:t>a</a:t>
            </a:r>
            <a:r>
              <a:rPr lang="sk-SK" sz="2800" dirty="0" smtClean="0"/>
              <a:t>by si ich mohol použiť, inak je to nezákonné.</a:t>
            </a:r>
          </a:p>
          <a:p>
            <a:endParaRPr lang="cs-CZ" sz="2800" dirty="0"/>
          </a:p>
        </p:txBody>
      </p:sp>
      <p:sp>
        <p:nvSpPr>
          <p:cNvPr id="6" name="TextovéPole 5"/>
          <p:cNvSpPr txBox="1"/>
          <p:nvPr/>
        </p:nvSpPr>
        <p:spPr>
          <a:xfrm>
            <a:off x="4932040" y="5524862"/>
            <a:ext cx="3384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Pozri si:   </a:t>
            </a:r>
            <a:r>
              <a:rPr lang="sk-SK" dirty="0" smtClean="0">
                <a:hlinkClick r:id="rId3"/>
              </a:rPr>
              <a:t>Annin nový priateľ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34624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Heslo</a:t>
            </a:r>
            <a:endParaRPr lang="cs-CZ" dirty="0"/>
          </a:p>
        </p:txBody>
      </p:sp>
      <p:sp>
        <p:nvSpPr>
          <p:cNvPr id="3" name="Tlačítko akce: Domů 2">
            <a:hlinkClick r:id="rId2" action="ppaction://hlinksldjump" highlightClick="1"/>
          </p:cNvPr>
          <p:cNvSpPr/>
          <p:nvPr/>
        </p:nvSpPr>
        <p:spPr>
          <a:xfrm>
            <a:off x="3995936" y="6251004"/>
            <a:ext cx="360040" cy="40466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539552" y="2060848"/>
            <a:ext cx="792088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sk-SK" sz="2800" dirty="0" smtClean="0"/>
              <a:t> je dobré také, ktoré ostatní neuhádnu,</a:t>
            </a:r>
          </a:p>
          <a:p>
            <a:endParaRPr lang="sk-SK" sz="2800" dirty="0" smtClean="0"/>
          </a:p>
          <a:p>
            <a:pPr marL="285750" indent="-285750">
              <a:buFont typeface="Wingdings" pitchFamily="2" charset="2"/>
              <a:buChar char="Ø"/>
            </a:pPr>
            <a:r>
              <a:rPr lang="sk-SK" sz="2800" dirty="0" smtClean="0"/>
              <a:t>urob si také, ktoré si dokážeš ľahko zapamätať,</a:t>
            </a:r>
          </a:p>
          <a:p>
            <a:endParaRPr lang="sk-SK" sz="2800" dirty="0" smtClean="0"/>
          </a:p>
          <a:p>
            <a:pPr marL="285750" indent="-285750">
              <a:buFont typeface="Wingdings" pitchFamily="2" charset="2"/>
              <a:buChar char="Ø"/>
            </a:pPr>
            <a:r>
              <a:rPr lang="sk-SK" sz="2800" dirty="0"/>
              <a:t>n</a:t>
            </a:r>
            <a:r>
              <a:rPr lang="sk-SK" sz="2800" dirty="0" smtClean="0"/>
              <a:t>eprezraď ho nikomu!</a:t>
            </a:r>
            <a:endParaRPr lang="cs-CZ" sz="2800" dirty="0"/>
          </a:p>
        </p:txBody>
      </p:sp>
      <p:sp>
        <p:nvSpPr>
          <p:cNvPr id="5" name="TextovéPole 4"/>
          <p:cNvSpPr txBox="1"/>
          <p:nvPr/>
        </p:nvSpPr>
        <p:spPr>
          <a:xfrm>
            <a:off x="4932040" y="5524862"/>
            <a:ext cx="3384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Pozri si:   </a:t>
            </a:r>
            <a:r>
              <a:rPr lang="sk-SK" dirty="0" smtClean="0">
                <a:hlinkClick r:id="rId3"/>
              </a:rPr>
              <a:t>Annin nový priateľ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03759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Čo je dovolené na internete</a:t>
            </a:r>
            <a:endParaRPr lang="cs-CZ" dirty="0"/>
          </a:p>
        </p:txBody>
      </p:sp>
      <p:sp>
        <p:nvSpPr>
          <p:cNvPr id="3" name="Tlačítko akce: Domů 2">
            <a:hlinkClick r:id="rId2" action="ppaction://hlinksldjump" highlightClick="1"/>
          </p:cNvPr>
          <p:cNvSpPr/>
          <p:nvPr/>
        </p:nvSpPr>
        <p:spPr>
          <a:xfrm>
            <a:off x="3995936" y="6251004"/>
            <a:ext cx="360040" cy="40466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683568" y="2276872"/>
            <a:ext cx="6408712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sk-SK" sz="2800" dirty="0" smtClean="0"/>
              <a:t>Vyhľadávať a vymieňať si informácie – jeden z cieľov,</a:t>
            </a:r>
          </a:p>
          <a:p>
            <a:endParaRPr lang="sk-SK" sz="2800" dirty="0" smtClean="0"/>
          </a:p>
          <a:p>
            <a:pPr marL="285750" indent="-285750">
              <a:buFont typeface="Wingdings" pitchFamily="2" charset="2"/>
              <a:buChar char="Ø"/>
            </a:pPr>
            <a:r>
              <a:rPr lang="sk-SK" sz="2800" dirty="0"/>
              <a:t>u</a:t>
            </a:r>
            <a:r>
              <a:rPr lang="sk-SK" sz="2800" dirty="0" smtClean="0"/>
              <a:t>verejniť príbeh, ktorý si sám napísal,</a:t>
            </a:r>
          </a:p>
          <a:p>
            <a:endParaRPr lang="sk-SK" sz="2800" dirty="0" smtClean="0"/>
          </a:p>
          <a:p>
            <a:pPr marL="285750" indent="-285750">
              <a:buFont typeface="Wingdings" pitchFamily="2" charset="2"/>
              <a:buChar char="Ø"/>
            </a:pPr>
            <a:r>
              <a:rPr lang="sk-SK" sz="2800" dirty="0"/>
              <a:t>p</a:t>
            </a:r>
            <a:r>
              <a:rPr lang="sk-SK" sz="2800" dirty="0" smtClean="0"/>
              <a:t>oužívať prezývku – nick,</a:t>
            </a:r>
          </a:p>
          <a:p>
            <a:endParaRPr lang="sk-SK" sz="2800" dirty="0" smtClean="0"/>
          </a:p>
          <a:p>
            <a:pPr marL="285750" indent="-285750">
              <a:buFont typeface="Wingdings" pitchFamily="2" charset="2"/>
              <a:buChar char="Ø"/>
            </a:pPr>
            <a:r>
              <a:rPr lang="sk-SK" sz="2800" dirty="0"/>
              <a:t>k</a:t>
            </a:r>
            <a:r>
              <a:rPr lang="sk-SK" sz="2800" dirty="0" smtClean="0"/>
              <a:t>omunikovať s ľuďmi – email, skype, mesenger, ICQ, atď.. </a:t>
            </a:r>
          </a:p>
          <a:p>
            <a:pPr marL="285750" indent="-285750">
              <a:buFont typeface="Wingdings" pitchFamily="2" charset="2"/>
              <a:buChar char="Ø"/>
            </a:pPr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338785">
            <a:off x="7290213" y="5125079"/>
            <a:ext cx="1476672" cy="1476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4837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Modul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323</TotalTime>
  <Words>635</Words>
  <Application>Microsoft Office PowerPoint</Application>
  <PresentationFormat>Předvádění na obrazovce (4:3)</PresentationFormat>
  <Paragraphs>110</Paragraphs>
  <Slides>17</Slides>
  <Notes>3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4" baseType="lpstr">
      <vt:lpstr>Algerian</vt:lpstr>
      <vt:lpstr>Calibri</vt:lpstr>
      <vt:lpstr>Consolas</vt:lpstr>
      <vt:lpstr>Constantia</vt:lpstr>
      <vt:lpstr>Wingdings</vt:lpstr>
      <vt:lpstr>Wingdings 2</vt:lpstr>
      <vt:lpstr>Tok</vt:lpstr>
      <vt:lpstr>Čo mÁŠ vedieŤ  O internete?</vt:lpstr>
      <vt:lpstr>Prezentace aplikace PowerPoint</vt:lpstr>
      <vt:lpstr>Antivírusový program:</vt:lpstr>
      <vt:lpstr>Operačný systém</vt:lpstr>
      <vt:lpstr>Vírusy a červy</vt:lpstr>
      <vt:lpstr>Nevyžiadaná pošta</vt:lpstr>
      <vt:lpstr>Autorské práva</vt:lpstr>
      <vt:lpstr>Heslo</vt:lpstr>
      <vt:lpstr>Čo je dovolené na internete</vt:lpstr>
      <vt:lpstr>Zmätky a nezhody</vt:lpstr>
      <vt:lpstr>Nebezpečenstvo internetu</vt:lpstr>
      <vt:lpstr>Prezentace aplikace PowerPoint</vt:lpstr>
      <vt:lpstr>Sľub</vt:lpstr>
      <vt:lpstr>Tri pravidlá bezpečného internetu</vt:lpstr>
      <vt:lpstr>Prezentace aplikace PowerPoint</vt:lpstr>
      <vt:lpstr>Použité zdroje</vt:lpstr>
      <vt:lpstr>Ďakujem za pozornosť</vt:lpstr>
    </vt:vector>
  </TitlesOfParts>
  <Company>Kalinovo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Ako na internete?</dc:title>
  <dc:creator>Jafana-PC</dc:creator>
  <cp:lastModifiedBy>Vladimir Danko</cp:lastModifiedBy>
  <cp:revision>36</cp:revision>
  <dcterms:created xsi:type="dcterms:W3CDTF">2012-04-14T21:17:09Z</dcterms:created>
  <dcterms:modified xsi:type="dcterms:W3CDTF">2021-03-21T15:38:27Z</dcterms:modified>
</cp:coreProperties>
</file>