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74" r:id="rId4"/>
    <p:sldId id="273" r:id="rId5"/>
    <p:sldId id="275" r:id="rId6"/>
    <p:sldId id="276" r:id="rId7"/>
    <p:sldId id="277" r:id="rId8"/>
    <p:sldId id="278" r:id="rId9"/>
    <p:sldId id="279" r:id="rId10"/>
    <p:sldId id="280" r:id="rId11"/>
    <p:sldId id="285" r:id="rId12"/>
    <p:sldId id="281" r:id="rId13"/>
    <p:sldId id="282" r:id="rId14"/>
    <p:sldId id="284" r:id="rId15"/>
    <p:sldId id="283" r:id="rId16"/>
    <p:sldId id="263" r:id="rId1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33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70" autoAdjust="0"/>
    <p:restoredTop sz="94667" autoAdjust="0"/>
  </p:normalViewPr>
  <p:slideViewPr>
    <p:cSldViewPr>
      <p:cViewPr varScale="1">
        <p:scale>
          <a:sx n="86" d="100"/>
          <a:sy n="86" d="100"/>
        </p:scale>
        <p:origin x="97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4DA39CA-5D66-46E3-8CF5-2F990151517B}" type="datetimeFigureOut">
              <a:rPr lang="sk-SK" smtClean="0"/>
              <a:pPr/>
              <a:t>22.11.2020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10" name="Obdĺž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ĺž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ovná spojnic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ovná spojnic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ĺž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39CA-5D66-46E3-8CF5-2F990151517B}" type="datetimeFigureOut">
              <a:rPr lang="sk-SK" smtClean="0"/>
              <a:pPr/>
              <a:t>22.11.2020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39CA-5D66-46E3-8CF5-2F990151517B}" type="datetimeFigureOut">
              <a:rPr lang="sk-SK" smtClean="0"/>
              <a:pPr/>
              <a:t>22.11.2020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4DA39CA-5D66-46E3-8CF5-2F990151517B}" type="datetimeFigureOut">
              <a:rPr lang="sk-SK" smtClean="0"/>
              <a:pPr/>
              <a:t>22.11.2020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4DA39CA-5D66-46E3-8CF5-2F990151517B}" type="datetimeFigureOut">
              <a:rPr lang="sk-SK" smtClean="0"/>
              <a:pPr/>
              <a:t>22.11.2020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9" name="Obdĺž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ovná spojnic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ovná spojnic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ĺž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ovná spojnic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39CA-5D66-46E3-8CF5-2F990151517B}" type="datetimeFigureOut">
              <a:rPr lang="sk-SK" smtClean="0"/>
              <a:pPr/>
              <a:t>22.11.2020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39CA-5D66-46E3-8CF5-2F990151517B}" type="datetimeFigureOut">
              <a:rPr lang="sk-SK" smtClean="0"/>
              <a:pPr/>
              <a:t>22.11.2020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4DA39CA-5D66-46E3-8CF5-2F990151517B}" type="datetimeFigureOut">
              <a:rPr lang="sk-SK" smtClean="0"/>
              <a:pPr/>
              <a:t>22.11.2020</a:t>
            </a:fld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39CA-5D66-46E3-8CF5-2F990151517B}" type="datetimeFigureOut">
              <a:rPr lang="sk-SK" smtClean="0"/>
              <a:pPr/>
              <a:t>22.11.2020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obsah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4DA39CA-5D66-46E3-8CF5-2F990151517B}" type="datetimeFigureOut">
              <a:rPr lang="sk-SK" smtClean="0"/>
              <a:pPr/>
              <a:t>22.11.2020</a:t>
            </a:fld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3" name="Zástupný symbol päty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ovná spojnic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dátum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4DA39CA-5D66-46E3-8CF5-2F990151517B}" type="datetimeFigureOut">
              <a:rPr lang="sk-SK" smtClean="0"/>
              <a:pPr/>
              <a:t>22.11.2020</a:t>
            </a:fld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4DA39CA-5D66-46E3-8CF5-2F990151517B}" type="datetimeFigureOut">
              <a:rPr lang="sk-SK" smtClean="0"/>
              <a:pPr/>
              <a:t>22.11.2020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Relationship Id="rId9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00232" y="214290"/>
            <a:ext cx="6652886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sk-SK" sz="4400" dirty="0" smtClean="0"/>
              <a:t>Látky a ich vlastnosti</a:t>
            </a:r>
            <a:endParaRPr lang="sk-SK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051720" y="4725144"/>
            <a:ext cx="6678488" cy="1296144"/>
          </a:xfrm>
        </p:spPr>
        <p:txBody>
          <a:bodyPr>
            <a:normAutofit fontScale="92500"/>
          </a:bodyPr>
          <a:lstStyle/>
          <a:p>
            <a:pPr algn="ctr"/>
            <a:r>
              <a:rPr lang="sk-SK" sz="3600" dirty="0" smtClean="0"/>
              <a:t>Vyjadrenie zloženia roztokov. Hmotnostný zlomok</a:t>
            </a:r>
            <a:endParaRPr lang="sk-SK" sz="3600" dirty="0"/>
          </a:p>
        </p:txBody>
      </p:sp>
      <p:pic>
        <p:nvPicPr>
          <p:cNvPr id="7170" name="Picture 2" descr="Súvisiaci obrázok"/>
          <p:cNvPicPr>
            <a:picLocks noChangeAspect="1" noChangeArrowheads="1"/>
          </p:cNvPicPr>
          <p:nvPr/>
        </p:nvPicPr>
        <p:blipFill>
          <a:blip r:embed="rId2" cstate="print"/>
          <a:srcRect l="13745" r="13601"/>
          <a:stretch>
            <a:fillRect/>
          </a:stretch>
        </p:blipFill>
        <p:spPr bwMode="auto">
          <a:xfrm>
            <a:off x="3563888" y="1484784"/>
            <a:ext cx="3744416" cy="25434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sk-SK" dirty="0" smtClean="0"/>
              <a:t>Príklad 1: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003232" cy="5493224"/>
          </a:xfrm>
        </p:spPr>
        <p:txBody>
          <a:bodyPr/>
          <a:lstStyle/>
          <a:p>
            <a:r>
              <a:rPr lang="sk-SK" dirty="0" smtClean="0"/>
              <a:t>Vypočítaj, aký je hmotnostný zlomok 10 g kuchynskej soli, ktoré sú rozpustené v 200 g roztoku.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i="1" dirty="0" smtClean="0"/>
              <a:t>m(A) = 10 g</a:t>
            </a:r>
          </a:p>
          <a:p>
            <a:pPr>
              <a:buNone/>
            </a:pPr>
            <a:r>
              <a:rPr lang="sk-SK" i="1" dirty="0" smtClean="0"/>
              <a:t>m(R) = 200 g</a:t>
            </a:r>
          </a:p>
          <a:p>
            <a:pPr>
              <a:buNone/>
            </a:pPr>
            <a:r>
              <a:rPr lang="sk-SK" i="1" dirty="0" smtClean="0"/>
              <a:t>w(A) = ?</a:t>
            </a:r>
            <a:endParaRPr lang="sk-SK" i="1" dirty="0"/>
          </a:p>
        </p:txBody>
      </p:sp>
      <p:cxnSp>
        <p:nvCxnSpPr>
          <p:cNvPr id="5" name="Rovná spojnica 4"/>
          <p:cNvCxnSpPr/>
          <p:nvPr/>
        </p:nvCxnSpPr>
        <p:spPr>
          <a:xfrm>
            <a:off x="467544" y="3573016"/>
            <a:ext cx="20162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3717031"/>
            <a:ext cx="1944216" cy="876583"/>
          </a:xfrm>
          <a:prstGeom prst="rect">
            <a:avLst/>
          </a:prstGeom>
          <a:noFill/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59" y="4653136"/>
            <a:ext cx="1972173" cy="864096"/>
          </a:xfrm>
          <a:prstGeom prst="rect">
            <a:avLst/>
          </a:prstGeom>
          <a:noFill/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5589240"/>
            <a:ext cx="1738240" cy="432048"/>
          </a:xfrm>
          <a:prstGeom prst="rect">
            <a:avLst/>
          </a:prstGeom>
          <a:noFill/>
        </p:spPr>
      </p:pic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6165304"/>
            <a:ext cx="3747765" cy="432048"/>
          </a:xfrm>
          <a:prstGeom prst="rect">
            <a:avLst/>
          </a:prstGeom>
          <a:noFill/>
        </p:spPr>
      </p:pic>
      <p:grpSp>
        <p:nvGrpSpPr>
          <p:cNvPr id="18" name="Skupina 17"/>
          <p:cNvGrpSpPr/>
          <p:nvPr/>
        </p:nvGrpSpPr>
        <p:grpSpPr>
          <a:xfrm>
            <a:off x="539552" y="6021288"/>
            <a:ext cx="1944216" cy="72008"/>
            <a:chOff x="4572000" y="3284984"/>
            <a:chExt cx="1944216" cy="72008"/>
          </a:xfrm>
        </p:grpSpPr>
        <p:cxnSp>
          <p:nvCxnSpPr>
            <p:cNvPr id="16" name="Rovná spojnica 15"/>
            <p:cNvCxnSpPr/>
            <p:nvPr/>
          </p:nvCxnSpPr>
          <p:spPr>
            <a:xfrm>
              <a:off x="4572000" y="3284984"/>
              <a:ext cx="194421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ovná spojnica 16"/>
            <p:cNvCxnSpPr/>
            <p:nvPr/>
          </p:nvCxnSpPr>
          <p:spPr>
            <a:xfrm>
              <a:off x="4572000" y="3356992"/>
              <a:ext cx="194421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Skupina 20"/>
          <p:cNvGrpSpPr/>
          <p:nvPr/>
        </p:nvGrpSpPr>
        <p:grpSpPr>
          <a:xfrm>
            <a:off x="3707904" y="6525344"/>
            <a:ext cx="864096" cy="72008"/>
            <a:chOff x="4572000" y="3284984"/>
            <a:chExt cx="1944216" cy="72008"/>
          </a:xfrm>
        </p:grpSpPr>
        <p:cxnSp>
          <p:nvCxnSpPr>
            <p:cNvPr id="19" name="Rovná spojnica 18"/>
            <p:cNvCxnSpPr/>
            <p:nvPr/>
          </p:nvCxnSpPr>
          <p:spPr>
            <a:xfrm>
              <a:off x="4572000" y="3284984"/>
              <a:ext cx="194421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ovná spojnica 19"/>
            <p:cNvCxnSpPr/>
            <p:nvPr/>
          </p:nvCxnSpPr>
          <p:spPr>
            <a:xfrm>
              <a:off x="4572000" y="3356992"/>
              <a:ext cx="194421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BlokTextu 21"/>
          <p:cNvSpPr txBox="1"/>
          <p:nvPr/>
        </p:nvSpPr>
        <p:spPr>
          <a:xfrm>
            <a:off x="4067944" y="2420888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Odpoveď: </a:t>
            </a:r>
            <a:endParaRPr lang="sk-SK" sz="2400" dirty="0"/>
          </a:p>
        </p:txBody>
      </p:sp>
      <p:sp>
        <p:nvSpPr>
          <p:cNvPr id="23" name="BlokTextu 22"/>
          <p:cNvSpPr txBox="1"/>
          <p:nvPr/>
        </p:nvSpPr>
        <p:spPr>
          <a:xfrm>
            <a:off x="3923928" y="2996952"/>
            <a:ext cx="4752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i="1" dirty="0" smtClean="0">
                <a:solidFill>
                  <a:schemeClr val="accent1">
                    <a:lumMod val="75000"/>
                  </a:schemeClr>
                </a:solidFill>
              </a:rPr>
              <a:t>Hmotnostný zlomok kuchynskej soli je 0,05. </a:t>
            </a:r>
            <a:endParaRPr lang="sk-SK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" name="BlokTextu 23"/>
          <p:cNvSpPr txBox="1"/>
          <p:nvPr/>
        </p:nvSpPr>
        <p:spPr>
          <a:xfrm>
            <a:off x="3779912" y="3933056"/>
            <a:ext cx="4968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i="1" dirty="0" smtClean="0">
                <a:solidFill>
                  <a:schemeClr val="accent4">
                    <a:lumMod val="75000"/>
                  </a:schemeClr>
                </a:solidFill>
              </a:rPr>
              <a:t>Roztok kuchynskej soli je 5% - </a:t>
            </a:r>
            <a:r>
              <a:rPr lang="sk-SK" sz="2400" i="1" dirty="0" err="1" smtClean="0">
                <a:solidFill>
                  <a:schemeClr val="accent4">
                    <a:lumMod val="75000"/>
                  </a:schemeClr>
                </a:solidFill>
              </a:rPr>
              <a:t>ný</a:t>
            </a:r>
            <a:r>
              <a:rPr lang="sk-SK" sz="2400" i="1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  <a:endParaRPr lang="sk-SK" sz="2400" i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22" grpId="0"/>
      <p:bldP spid="23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sk-SK" dirty="0" smtClean="0"/>
              <a:t>Príklad 2: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003232" cy="5493224"/>
          </a:xfrm>
        </p:spPr>
        <p:txBody>
          <a:bodyPr/>
          <a:lstStyle/>
          <a:p>
            <a:r>
              <a:rPr lang="sk-SK" dirty="0" smtClean="0"/>
              <a:t>Vypočítaj, aký je hmotnostný zlomok kuchynskej soli, ak 30 g kuchynskej soli rozpustíme v  170 g vody.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i="1" dirty="0" smtClean="0"/>
              <a:t>m(A) = 30 g</a:t>
            </a:r>
          </a:p>
          <a:p>
            <a:pPr>
              <a:buNone/>
            </a:pPr>
            <a:r>
              <a:rPr lang="sk-SK" i="1" dirty="0" smtClean="0"/>
              <a:t>m(R) = 30 g + 170 g = 200 g</a:t>
            </a:r>
          </a:p>
          <a:p>
            <a:pPr>
              <a:buNone/>
            </a:pPr>
            <a:r>
              <a:rPr lang="sk-SK" i="1" dirty="0" smtClean="0"/>
              <a:t>w(A) = ?</a:t>
            </a:r>
            <a:endParaRPr lang="sk-SK" i="1" dirty="0"/>
          </a:p>
        </p:txBody>
      </p:sp>
      <p:cxnSp>
        <p:nvCxnSpPr>
          <p:cNvPr id="5" name="Rovná spojnica 4"/>
          <p:cNvCxnSpPr/>
          <p:nvPr/>
        </p:nvCxnSpPr>
        <p:spPr>
          <a:xfrm>
            <a:off x="467544" y="3573016"/>
            <a:ext cx="20162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3717031"/>
            <a:ext cx="1944216" cy="876583"/>
          </a:xfrm>
          <a:prstGeom prst="rect">
            <a:avLst/>
          </a:prstGeom>
          <a:noFill/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pSp>
        <p:nvGrpSpPr>
          <p:cNvPr id="18" name="Skupina 17"/>
          <p:cNvGrpSpPr/>
          <p:nvPr/>
        </p:nvGrpSpPr>
        <p:grpSpPr>
          <a:xfrm>
            <a:off x="539552" y="6021288"/>
            <a:ext cx="1944216" cy="72008"/>
            <a:chOff x="4572000" y="3284984"/>
            <a:chExt cx="1944216" cy="72008"/>
          </a:xfrm>
        </p:grpSpPr>
        <p:cxnSp>
          <p:nvCxnSpPr>
            <p:cNvPr id="16" name="Rovná spojnica 15"/>
            <p:cNvCxnSpPr/>
            <p:nvPr/>
          </p:nvCxnSpPr>
          <p:spPr>
            <a:xfrm>
              <a:off x="4572000" y="3284984"/>
              <a:ext cx="194421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ovná spojnica 16"/>
            <p:cNvCxnSpPr/>
            <p:nvPr/>
          </p:nvCxnSpPr>
          <p:spPr>
            <a:xfrm>
              <a:off x="4572000" y="3356992"/>
              <a:ext cx="194421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Skupina 20"/>
          <p:cNvGrpSpPr/>
          <p:nvPr/>
        </p:nvGrpSpPr>
        <p:grpSpPr>
          <a:xfrm>
            <a:off x="3707904" y="6525344"/>
            <a:ext cx="864096" cy="72008"/>
            <a:chOff x="4572000" y="3284984"/>
            <a:chExt cx="1944216" cy="72008"/>
          </a:xfrm>
        </p:grpSpPr>
        <p:cxnSp>
          <p:nvCxnSpPr>
            <p:cNvPr id="19" name="Rovná spojnica 18"/>
            <p:cNvCxnSpPr/>
            <p:nvPr/>
          </p:nvCxnSpPr>
          <p:spPr>
            <a:xfrm>
              <a:off x="4572000" y="3284984"/>
              <a:ext cx="194421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ovná spojnica 19"/>
            <p:cNvCxnSpPr/>
            <p:nvPr/>
          </p:nvCxnSpPr>
          <p:spPr>
            <a:xfrm>
              <a:off x="4572000" y="3356992"/>
              <a:ext cx="194421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BlokTextu 21"/>
          <p:cNvSpPr txBox="1"/>
          <p:nvPr/>
        </p:nvSpPr>
        <p:spPr>
          <a:xfrm>
            <a:off x="3743908" y="3545099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Odpoveď: </a:t>
            </a:r>
            <a:endParaRPr lang="sk-SK" sz="2400" dirty="0"/>
          </a:p>
        </p:txBody>
      </p:sp>
      <p:sp>
        <p:nvSpPr>
          <p:cNvPr id="23" name="BlokTextu 22"/>
          <p:cNvSpPr txBox="1"/>
          <p:nvPr/>
        </p:nvSpPr>
        <p:spPr>
          <a:xfrm>
            <a:off x="3771439" y="4116076"/>
            <a:ext cx="4752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i="1" dirty="0" smtClean="0">
                <a:solidFill>
                  <a:schemeClr val="accent1">
                    <a:lumMod val="75000"/>
                  </a:schemeClr>
                </a:solidFill>
              </a:rPr>
              <a:t>Hmotnostný zlomok kuchynskej soli je 0,15. </a:t>
            </a:r>
            <a:endParaRPr lang="sk-SK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" name="BlokTextu 23"/>
          <p:cNvSpPr txBox="1"/>
          <p:nvPr/>
        </p:nvSpPr>
        <p:spPr>
          <a:xfrm>
            <a:off x="3779912" y="5075818"/>
            <a:ext cx="5256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i="1" dirty="0" smtClean="0">
                <a:solidFill>
                  <a:schemeClr val="accent4">
                    <a:lumMod val="75000"/>
                  </a:schemeClr>
                </a:solidFill>
              </a:rPr>
              <a:t>Roztok kuchynskej soli je 15% - </a:t>
            </a:r>
            <a:r>
              <a:rPr lang="sk-SK" sz="2400" i="1" dirty="0" err="1" smtClean="0">
                <a:solidFill>
                  <a:schemeClr val="accent4">
                    <a:lumMod val="75000"/>
                  </a:schemeClr>
                </a:solidFill>
              </a:rPr>
              <a:t>ný</a:t>
            </a:r>
            <a:r>
              <a:rPr lang="sk-SK" sz="2400" i="1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  <a:endParaRPr lang="sk-SK" sz="2400" i="1" dirty="0">
              <a:solidFill>
                <a:schemeClr val="accent4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dĺžnik 3"/>
              <p:cNvSpPr/>
              <p:nvPr/>
            </p:nvSpPr>
            <p:spPr>
              <a:xfrm>
                <a:off x="345946" y="4621596"/>
                <a:ext cx="2331428" cy="8510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k-SK" sz="2400" i="1">
                          <a:latin typeface="Cambria Math" panose="02040503050406030204" pitchFamily="18" charset="0"/>
                        </a:rPr>
                        <m:t>𝑤</m:t>
                      </m:r>
                      <m:d>
                        <m:dPr>
                          <m:ctrlPr>
                            <a:rPr lang="sk-SK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k-SK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sk-SK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k-SK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k-SK" sz="2400" i="0">
                              <a:latin typeface="Cambria Math" panose="02040503050406030204" pitchFamily="18" charset="0"/>
                            </a:rPr>
                            <m:t>30 </m:t>
                          </m:r>
                          <m:r>
                            <a:rPr lang="sk-SK" sz="2400" i="1">
                              <a:latin typeface="Cambria Math" panose="02040503050406030204" pitchFamily="18" charset="0"/>
                            </a:rPr>
                            <m:t>𝑔</m:t>
                          </m:r>
                        </m:num>
                        <m:den>
                          <m:r>
                            <a:rPr lang="sk-SK" sz="2400" i="0">
                              <a:latin typeface="Cambria Math" panose="02040503050406030204" pitchFamily="18" charset="0"/>
                            </a:rPr>
                            <m:t>200 </m:t>
                          </m:r>
                          <m:r>
                            <a:rPr lang="sk-SK" sz="2400" i="1">
                              <a:latin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</m:oMath>
                  </m:oMathPara>
                </a14:m>
                <a:endParaRPr lang="sk-SK" sz="2400" dirty="0"/>
              </a:p>
            </p:txBody>
          </p:sp>
        </mc:Choice>
        <mc:Fallback xmlns="">
          <p:sp>
            <p:nvSpPr>
              <p:cNvPr id="4" name="Obdĺžni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946" y="4621596"/>
                <a:ext cx="2331428" cy="85100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dĺžnik 5"/>
              <p:cNvSpPr/>
              <p:nvPr/>
            </p:nvSpPr>
            <p:spPr>
              <a:xfrm>
                <a:off x="509269" y="5508231"/>
                <a:ext cx="193277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k-SK" sz="2400" i="1">
                          <a:latin typeface="Cambria Math" panose="02040503050406030204" pitchFamily="18" charset="0"/>
                        </a:rPr>
                        <m:t>𝑤</m:t>
                      </m:r>
                      <m:d>
                        <m:dPr>
                          <m:ctrlPr>
                            <a:rPr lang="sk-SK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k-SK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sk-SK" sz="2400" i="0">
                          <a:latin typeface="Cambria Math" panose="02040503050406030204" pitchFamily="18" charset="0"/>
                        </a:rPr>
                        <m:t>=0,15</m:t>
                      </m:r>
                    </m:oMath>
                  </m:oMathPara>
                </a14:m>
                <a:endParaRPr lang="sk-SK" sz="2400" dirty="0"/>
              </a:p>
            </p:txBody>
          </p:sp>
        </mc:Choice>
        <mc:Fallback xmlns="">
          <p:sp>
            <p:nvSpPr>
              <p:cNvPr id="6" name="Obdĺžnik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269" y="5508231"/>
                <a:ext cx="1932773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dĺžnik 6"/>
              <p:cNvSpPr/>
              <p:nvPr/>
            </p:nvSpPr>
            <p:spPr>
              <a:xfrm>
                <a:off x="393665" y="6112793"/>
                <a:ext cx="4301947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k-SK" sz="2600" i="1">
                          <a:latin typeface="Cambria Math" panose="02040503050406030204" pitchFamily="18" charset="0"/>
                        </a:rPr>
                        <m:t>𝑤</m:t>
                      </m:r>
                      <m:d>
                        <m:dPr>
                          <m:ctrlPr>
                            <a:rPr lang="sk-SK" sz="2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k-SK" sz="26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sk-SK" sz="2600" i="0">
                          <a:latin typeface="Cambria Math" panose="02040503050406030204" pitchFamily="18" charset="0"/>
                        </a:rPr>
                        <m:t>=0,15 . 100%=15 %</m:t>
                      </m:r>
                    </m:oMath>
                  </m:oMathPara>
                </a14:m>
                <a:endParaRPr lang="sk-SK" sz="2600" dirty="0"/>
              </a:p>
            </p:txBody>
          </p:sp>
        </mc:Choice>
        <mc:Fallback xmlns="">
          <p:sp>
            <p:nvSpPr>
              <p:cNvPr id="7" name="Obdĺžni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665" y="6112793"/>
                <a:ext cx="4301947" cy="4924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2994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22" grpId="0"/>
      <p:bldP spid="23" grpId="0"/>
      <p:bldP spid="24" grpId="0"/>
      <p:bldP spid="4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sk-SK" dirty="0" smtClean="0"/>
              <a:t>Príklad 3: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363272" cy="5493224"/>
          </a:xfrm>
        </p:spPr>
        <p:txBody>
          <a:bodyPr/>
          <a:lstStyle/>
          <a:p>
            <a:r>
              <a:rPr lang="sk-SK" dirty="0" smtClean="0"/>
              <a:t>Vypočítaj, koľko kuchynskej soli je v roztoku s hmotnosťou 150 g, ak je hmotnostný zlomok kuchynskej soli 0,2 ?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i="1" dirty="0" smtClean="0"/>
              <a:t>m(R) = 150 g</a:t>
            </a:r>
          </a:p>
          <a:p>
            <a:pPr>
              <a:buNone/>
            </a:pPr>
            <a:r>
              <a:rPr lang="sk-SK" i="1" dirty="0" smtClean="0"/>
              <a:t>w(A) = 0,2</a:t>
            </a:r>
          </a:p>
          <a:p>
            <a:pPr>
              <a:buNone/>
            </a:pPr>
            <a:r>
              <a:rPr lang="sk-SK" i="1" dirty="0" smtClean="0"/>
              <a:t>m(A) = ?</a:t>
            </a:r>
            <a:endParaRPr lang="sk-SK" i="1" dirty="0"/>
          </a:p>
        </p:txBody>
      </p:sp>
      <p:cxnSp>
        <p:nvCxnSpPr>
          <p:cNvPr id="5" name="Rovná spojnica 4"/>
          <p:cNvCxnSpPr/>
          <p:nvPr/>
        </p:nvCxnSpPr>
        <p:spPr>
          <a:xfrm>
            <a:off x="467544" y="3933056"/>
            <a:ext cx="20162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pSp>
        <p:nvGrpSpPr>
          <p:cNvPr id="4" name="Skupina 17"/>
          <p:cNvGrpSpPr/>
          <p:nvPr/>
        </p:nvGrpSpPr>
        <p:grpSpPr>
          <a:xfrm>
            <a:off x="539552" y="5229200"/>
            <a:ext cx="1944216" cy="72008"/>
            <a:chOff x="4572000" y="3284984"/>
            <a:chExt cx="1944216" cy="72008"/>
          </a:xfrm>
        </p:grpSpPr>
        <p:cxnSp>
          <p:nvCxnSpPr>
            <p:cNvPr id="16" name="Rovná spojnica 15"/>
            <p:cNvCxnSpPr/>
            <p:nvPr/>
          </p:nvCxnSpPr>
          <p:spPr>
            <a:xfrm>
              <a:off x="4572000" y="3284984"/>
              <a:ext cx="194421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ovná spojnica 16"/>
            <p:cNvCxnSpPr/>
            <p:nvPr/>
          </p:nvCxnSpPr>
          <p:spPr>
            <a:xfrm>
              <a:off x="4572000" y="3356992"/>
              <a:ext cx="194421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BlokTextu 21"/>
          <p:cNvSpPr txBox="1"/>
          <p:nvPr/>
        </p:nvSpPr>
        <p:spPr>
          <a:xfrm>
            <a:off x="323528" y="5589240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Odpoveď: </a:t>
            </a:r>
            <a:endParaRPr lang="sk-SK" sz="2400" dirty="0"/>
          </a:p>
        </p:txBody>
      </p:sp>
      <p:sp>
        <p:nvSpPr>
          <p:cNvPr id="23" name="BlokTextu 22"/>
          <p:cNvSpPr txBox="1"/>
          <p:nvPr/>
        </p:nvSpPr>
        <p:spPr>
          <a:xfrm>
            <a:off x="1763688" y="5589240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i="1" dirty="0" smtClean="0">
                <a:solidFill>
                  <a:schemeClr val="accent1">
                    <a:lumMod val="75000"/>
                  </a:schemeClr>
                </a:solidFill>
              </a:rPr>
              <a:t>V tomto roztoku je 30 gramov kuchynskej soli.</a:t>
            </a:r>
            <a:endParaRPr lang="sk-SK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3973811"/>
            <a:ext cx="3028950" cy="447675"/>
          </a:xfrm>
          <a:prstGeom prst="rect">
            <a:avLst/>
          </a:prstGeom>
          <a:noFill/>
        </p:spPr>
      </p:pic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4377668"/>
            <a:ext cx="2705100" cy="447675"/>
          </a:xfrm>
          <a:prstGeom prst="rect">
            <a:avLst/>
          </a:prstGeom>
          <a:noFill/>
        </p:spPr>
      </p:pic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24583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4804964"/>
            <a:ext cx="1771650" cy="447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22" grpId="0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sk-SK" dirty="0" smtClean="0"/>
              <a:t>Príklad 4: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251520" y="980728"/>
            <a:ext cx="8533456" cy="5616624"/>
          </a:xfrm>
        </p:spPr>
        <p:txBody>
          <a:bodyPr/>
          <a:lstStyle/>
          <a:p>
            <a:r>
              <a:rPr lang="sk-SK" dirty="0" smtClean="0"/>
              <a:t>Vypočítaj hmotnosť roztoku modrej skalice ak vieš, že vznikol rozpustením 30 g modrej skalice a je to 15 %-</a:t>
            </a:r>
            <a:r>
              <a:rPr lang="sk-SK" dirty="0" err="1" smtClean="0"/>
              <a:t>ný</a:t>
            </a:r>
            <a:r>
              <a:rPr lang="sk-SK" dirty="0" smtClean="0"/>
              <a:t> roztok.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i="1" dirty="0" smtClean="0"/>
              <a:t>m(A) = 30 g</a:t>
            </a:r>
          </a:p>
          <a:p>
            <a:pPr>
              <a:buNone/>
            </a:pPr>
            <a:r>
              <a:rPr lang="sk-SK" i="1" dirty="0" smtClean="0"/>
              <a:t>w(A) = 15% = 0,15</a:t>
            </a:r>
          </a:p>
          <a:p>
            <a:pPr>
              <a:buNone/>
            </a:pPr>
            <a:r>
              <a:rPr lang="sk-SK" i="1" dirty="0" smtClean="0"/>
              <a:t>m(R) = ?</a:t>
            </a:r>
            <a:endParaRPr lang="sk-SK" i="1" dirty="0"/>
          </a:p>
        </p:txBody>
      </p:sp>
      <p:cxnSp>
        <p:nvCxnSpPr>
          <p:cNvPr id="5" name="Rovná spojnica 4"/>
          <p:cNvCxnSpPr/>
          <p:nvPr/>
        </p:nvCxnSpPr>
        <p:spPr>
          <a:xfrm>
            <a:off x="323528" y="3933056"/>
            <a:ext cx="20162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pSp>
        <p:nvGrpSpPr>
          <p:cNvPr id="4" name="Skupina 17"/>
          <p:cNvGrpSpPr/>
          <p:nvPr/>
        </p:nvGrpSpPr>
        <p:grpSpPr>
          <a:xfrm>
            <a:off x="323528" y="6309320"/>
            <a:ext cx="1944216" cy="72008"/>
            <a:chOff x="4572000" y="3284984"/>
            <a:chExt cx="1944216" cy="72008"/>
          </a:xfrm>
        </p:grpSpPr>
        <p:cxnSp>
          <p:nvCxnSpPr>
            <p:cNvPr id="16" name="Rovná spojnica 15"/>
            <p:cNvCxnSpPr/>
            <p:nvPr/>
          </p:nvCxnSpPr>
          <p:spPr>
            <a:xfrm>
              <a:off x="4572000" y="3284984"/>
              <a:ext cx="194421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ovná spojnica 16"/>
            <p:cNvCxnSpPr/>
            <p:nvPr/>
          </p:nvCxnSpPr>
          <p:spPr>
            <a:xfrm>
              <a:off x="4572000" y="3356992"/>
              <a:ext cx="194421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BlokTextu 21"/>
          <p:cNvSpPr txBox="1"/>
          <p:nvPr/>
        </p:nvSpPr>
        <p:spPr>
          <a:xfrm>
            <a:off x="3419872" y="2924944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Odpoveď: </a:t>
            </a:r>
            <a:endParaRPr lang="sk-SK" sz="2400" dirty="0"/>
          </a:p>
        </p:txBody>
      </p:sp>
      <p:sp>
        <p:nvSpPr>
          <p:cNvPr id="23" name="BlokTextu 22"/>
          <p:cNvSpPr txBox="1"/>
          <p:nvPr/>
        </p:nvSpPr>
        <p:spPr>
          <a:xfrm>
            <a:off x="3059832" y="3501008"/>
            <a:ext cx="6084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i="1" dirty="0" smtClean="0">
                <a:solidFill>
                  <a:schemeClr val="accent1">
                    <a:lumMod val="75000"/>
                  </a:schemeClr>
                </a:solidFill>
              </a:rPr>
              <a:t>Roztok modrej skalice má hmotnosť 200g.</a:t>
            </a:r>
            <a:endParaRPr lang="sk-SK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4005064"/>
            <a:ext cx="1971675" cy="885825"/>
          </a:xfrm>
          <a:prstGeom prst="rect">
            <a:avLst/>
          </a:prstGeom>
          <a:noFill/>
        </p:spPr>
      </p:pic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4869160"/>
            <a:ext cx="1819275" cy="847725"/>
          </a:xfrm>
          <a:prstGeom prst="rect">
            <a:avLst/>
          </a:prstGeom>
          <a:noFill/>
        </p:spPr>
      </p:pic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25607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5805264"/>
            <a:ext cx="1962150" cy="447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22" grpId="0"/>
      <p:bldP spid="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sk-SK" dirty="0" smtClean="0"/>
              <a:t>Príklad 5: </a:t>
            </a:r>
            <a:r>
              <a:rPr lang="sk-SK" dirty="0"/>
              <a:t>- </a:t>
            </a:r>
            <a:r>
              <a:rPr lang="sk-SK" dirty="0">
                <a:solidFill>
                  <a:srgbClr val="FF0000"/>
                </a:solidFill>
              </a:rPr>
              <a:t>pre dvojice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251520" y="980728"/>
            <a:ext cx="8533456" cy="5616624"/>
          </a:xfrm>
        </p:spPr>
        <p:txBody>
          <a:bodyPr/>
          <a:lstStyle/>
          <a:p>
            <a:pPr marL="0" indent="0">
              <a:buNone/>
            </a:pPr>
            <a:r>
              <a:rPr lang="sk-SK" dirty="0" smtClean="0"/>
              <a:t>Ktorý roztok je silnejší? O koľko percent je silnejší?</a:t>
            </a:r>
          </a:p>
          <a:p>
            <a:r>
              <a:rPr lang="sk-SK" dirty="0" smtClean="0"/>
              <a:t>  a)  ak rozpustíme 10 g soli v  100 g vody</a:t>
            </a:r>
          </a:p>
          <a:p>
            <a:r>
              <a:rPr lang="sk-SK" dirty="0" smtClean="0"/>
              <a:t>  b)  ak rozpustíme 15 g soli v  200 g vody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i="1" dirty="0" smtClean="0"/>
              <a:t>m(A) = 10 g                                           m(B)= 15 g</a:t>
            </a:r>
          </a:p>
          <a:p>
            <a:pPr>
              <a:buNone/>
            </a:pPr>
            <a:r>
              <a:rPr lang="sk-SK" i="1" dirty="0" smtClean="0"/>
              <a:t>w(A) = ?            			        w(B) = ?</a:t>
            </a:r>
          </a:p>
          <a:p>
            <a:pPr>
              <a:buNone/>
            </a:pPr>
            <a:r>
              <a:rPr lang="sk-SK" i="1" dirty="0" smtClean="0"/>
              <a:t>m(R) = 110 g                                         m(R</a:t>
            </a:r>
            <a:r>
              <a:rPr lang="sk-SK" i="1" dirty="0"/>
              <a:t>)= 215 g</a:t>
            </a:r>
            <a:endParaRPr lang="sk-SK" i="1" dirty="0" smtClean="0"/>
          </a:p>
          <a:p>
            <a:pPr>
              <a:buNone/>
            </a:pPr>
            <a:endParaRPr lang="sk-SK" i="1" dirty="0"/>
          </a:p>
          <a:p>
            <a:pPr>
              <a:buNone/>
            </a:pPr>
            <a:r>
              <a:rPr lang="sk-SK" i="1" dirty="0" smtClean="0"/>
              <a:t>w(a) = 9,1 %                                           w(B) = 6,9%</a:t>
            </a:r>
          </a:p>
          <a:p>
            <a:pPr>
              <a:buNone/>
            </a:pPr>
            <a:endParaRPr lang="sk-SK" i="1" dirty="0"/>
          </a:p>
          <a:p>
            <a:pPr>
              <a:buNone/>
            </a:pPr>
            <a:r>
              <a:rPr lang="sk-SK" i="1" dirty="0" smtClean="0"/>
              <a:t>Prvý roztok je silnejší o 2,2%.</a:t>
            </a:r>
            <a:endParaRPr lang="sk-SK" i="1" dirty="0"/>
          </a:p>
        </p:txBody>
      </p:sp>
      <p:cxnSp>
        <p:nvCxnSpPr>
          <p:cNvPr id="5" name="Rovná spojnica 4"/>
          <p:cNvCxnSpPr/>
          <p:nvPr/>
        </p:nvCxnSpPr>
        <p:spPr>
          <a:xfrm>
            <a:off x="323528" y="4077072"/>
            <a:ext cx="20162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pSp>
        <p:nvGrpSpPr>
          <p:cNvPr id="4" name="Skupina 17"/>
          <p:cNvGrpSpPr/>
          <p:nvPr/>
        </p:nvGrpSpPr>
        <p:grpSpPr>
          <a:xfrm>
            <a:off x="323528" y="6309320"/>
            <a:ext cx="1944216" cy="72008"/>
            <a:chOff x="4572000" y="3284984"/>
            <a:chExt cx="1944216" cy="72008"/>
          </a:xfrm>
        </p:grpSpPr>
        <p:cxnSp>
          <p:nvCxnSpPr>
            <p:cNvPr id="16" name="Rovná spojnica 15"/>
            <p:cNvCxnSpPr/>
            <p:nvPr/>
          </p:nvCxnSpPr>
          <p:spPr>
            <a:xfrm>
              <a:off x="4572000" y="3284984"/>
              <a:ext cx="194421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ovná spojnica 16"/>
            <p:cNvCxnSpPr/>
            <p:nvPr/>
          </p:nvCxnSpPr>
          <p:spPr>
            <a:xfrm>
              <a:off x="4572000" y="3356992"/>
              <a:ext cx="194421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11692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/>
          </a:bodyPr>
          <a:lstStyle/>
          <a:p>
            <a:r>
              <a:rPr lang="sk-SK" dirty="0" smtClean="0"/>
              <a:t>Príklad 6 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251520" y="980728"/>
            <a:ext cx="8533456" cy="5616624"/>
          </a:xfrm>
        </p:spPr>
        <p:txBody>
          <a:bodyPr/>
          <a:lstStyle/>
          <a:p>
            <a:r>
              <a:rPr lang="sk-SK" dirty="0" smtClean="0"/>
              <a:t>Vypočítaj, koľko percentný roztok cukru vznikne zmiešaním 2 litrov vody a 2 kg cukru.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i="1" dirty="0" smtClean="0"/>
              <a:t>m(A) = 2 kg</a:t>
            </a:r>
          </a:p>
          <a:p>
            <a:pPr>
              <a:buNone/>
            </a:pPr>
            <a:r>
              <a:rPr lang="sk-SK" i="1" dirty="0" smtClean="0"/>
              <a:t>m(R) = 2 kg + 2 kg = 4 kg</a:t>
            </a:r>
          </a:p>
          <a:p>
            <a:pPr>
              <a:buNone/>
            </a:pPr>
            <a:r>
              <a:rPr lang="sk-SK" i="1" dirty="0" smtClean="0"/>
              <a:t>w(A) = ?</a:t>
            </a:r>
            <a:endParaRPr lang="sk-SK" i="1" dirty="0"/>
          </a:p>
        </p:txBody>
      </p:sp>
      <p:cxnSp>
        <p:nvCxnSpPr>
          <p:cNvPr id="5" name="Rovná spojnica 4"/>
          <p:cNvCxnSpPr/>
          <p:nvPr/>
        </p:nvCxnSpPr>
        <p:spPr>
          <a:xfrm>
            <a:off x="251520" y="3645024"/>
            <a:ext cx="20162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pSp>
        <p:nvGrpSpPr>
          <p:cNvPr id="4" name="Skupina 17"/>
          <p:cNvGrpSpPr/>
          <p:nvPr/>
        </p:nvGrpSpPr>
        <p:grpSpPr>
          <a:xfrm>
            <a:off x="3491880" y="5949280"/>
            <a:ext cx="864096" cy="72008"/>
            <a:chOff x="4572000" y="3284984"/>
            <a:chExt cx="1944216" cy="72008"/>
          </a:xfrm>
        </p:grpSpPr>
        <p:cxnSp>
          <p:nvCxnSpPr>
            <p:cNvPr id="16" name="Rovná spojnica 15"/>
            <p:cNvCxnSpPr/>
            <p:nvPr/>
          </p:nvCxnSpPr>
          <p:spPr>
            <a:xfrm>
              <a:off x="4572000" y="3284984"/>
              <a:ext cx="194421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ovná spojnica 16"/>
            <p:cNvCxnSpPr/>
            <p:nvPr/>
          </p:nvCxnSpPr>
          <p:spPr>
            <a:xfrm>
              <a:off x="4572000" y="3356992"/>
              <a:ext cx="194421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BlokTextu 21"/>
          <p:cNvSpPr txBox="1"/>
          <p:nvPr/>
        </p:nvSpPr>
        <p:spPr>
          <a:xfrm>
            <a:off x="251520" y="6093296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Odpoveď: </a:t>
            </a:r>
            <a:endParaRPr lang="sk-SK" sz="2400" dirty="0"/>
          </a:p>
        </p:txBody>
      </p:sp>
      <p:sp>
        <p:nvSpPr>
          <p:cNvPr id="23" name="BlokTextu 22"/>
          <p:cNvSpPr txBox="1"/>
          <p:nvPr/>
        </p:nvSpPr>
        <p:spPr>
          <a:xfrm>
            <a:off x="1691680" y="6093296"/>
            <a:ext cx="403244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k-SK" sz="2400" i="1" dirty="0" smtClean="0">
                <a:solidFill>
                  <a:schemeClr val="accent1">
                    <a:lumMod val="75000"/>
                  </a:schemeClr>
                </a:solidFill>
              </a:rPr>
              <a:t>Cukrový roztok je 50% - </a:t>
            </a:r>
            <a:r>
              <a:rPr lang="sk-SK" sz="2400" i="1" dirty="0" err="1" smtClean="0">
                <a:solidFill>
                  <a:schemeClr val="accent1">
                    <a:lumMod val="75000"/>
                  </a:schemeClr>
                </a:solidFill>
              </a:rPr>
              <a:t>ný</a:t>
            </a:r>
            <a:r>
              <a:rPr lang="sk-SK" sz="2400" i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sk-SK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3717032"/>
            <a:ext cx="1944216" cy="876583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4581128"/>
            <a:ext cx="1743075" cy="87630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5517232"/>
            <a:ext cx="3771900" cy="447675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pSp>
        <p:nvGrpSpPr>
          <p:cNvPr id="34" name="Skupina 33"/>
          <p:cNvGrpSpPr/>
          <p:nvPr/>
        </p:nvGrpSpPr>
        <p:grpSpPr>
          <a:xfrm>
            <a:off x="7020272" y="1556792"/>
            <a:ext cx="1656184" cy="1512168"/>
            <a:chOff x="6156176" y="1772816"/>
            <a:chExt cx="1800200" cy="1584176"/>
          </a:xfrm>
        </p:grpSpPr>
        <p:sp>
          <p:nvSpPr>
            <p:cNvPr id="31" name="Rovnoramenný trojuholník 30"/>
            <p:cNvSpPr/>
            <p:nvPr/>
          </p:nvSpPr>
          <p:spPr>
            <a:xfrm>
              <a:off x="6156176" y="1772816"/>
              <a:ext cx="1800200" cy="1584176"/>
            </a:xfrm>
            <a:prstGeom prst="triangl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660232" y="2348880"/>
              <a:ext cx="792088" cy="986636"/>
            </a:xfrm>
            <a:prstGeom prst="rect">
              <a:avLst/>
            </a:prstGeom>
            <a:noFill/>
          </p:spPr>
        </p:pic>
      </p:grpSp>
      <p:cxnSp>
        <p:nvCxnSpPr>
          <p:cNvPr id="36" name="Rovná spojovacia šípka 35"/>
          <p:cNvCxnSpPr/>
          <p:nvPr/>
        </p:nvCxnSpPr>
        <p:spPr>
          <a:xfrm flipH="1">
            <a:off x="6372200" y="2276872"/>
            <a:ext cx="1440160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7984" y="3501008"/>
            <a:ext cx="1499567" cy="504056"/>
          </a:xfrm>
          <a:prstGeom prst="rect">
            <a:avLst/>
          </a:prstGeom>
          <a:noFill/>
        </p:spPr>
      </p:pic>
      <p:sp>
        <p:nvSpPr>
          <p:cNvPr id="40" name="BlokTextu 39"/>
          <p:cNvSpPr txBox="1"/>
          <p:nvPr/>
        </p:nvSpPr>
        <p:spPr>
          <a:xfrm>
            <a:off x="4211960" y="2420888"/>
            <a:ext cx="295232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600" dirty="0" smtClean="0">
                <a:latin typeface="Cambria Math" pitchFamily="18" charset="0"/>
                <a:ea typeface="Cambria Math" pitchFamily="18" charset="0"/>
              </a:rPr>
              <a:t>V=2 l = 2 000 cm</a:t>
            </a:r>
            <a:r>
              <a:rPr lang="sk-SK" sz="2600" baseline="30000" dirty="0" smtClean="0">
                <a:latin typeface="Cambria Math" pitchFamily="18" charset="0"/>
                <a:ea typeface="Cambria Math" pitchFamily="18" charset="0"/>
              </a:rPr>
              <a:t>3</a:t>
            </a:r>
          </a:p>
          <a:p>
            <a:r>
              <a:rPr lang="el-GR" sz="2600" dirty="0" smtClean="0">
                <a:latin typeface="Cambria Math" pitchFamily="18" charset="0"/>
                <a:ea typeface="Cambria Math" pitchFamily="18" charset="0"/>
              </a:rPr>
              <a:t>ϱ</a:t>
            </a:r>
            <a:r>
              <a:rPr lang="sk-SK" sz="2600" dirty="0" smtClean="0">
                <a:latin typeface="Cambria Math" pitchFamily="18" charset="0"/>
                <a:ea typeface="Cambria Math" pitchFamily="18" charset="0"/>
              </a:rPr>
              <a:t> = 1 g/cm</a:t>
            </a:r>
            <a:r>
              <a:rPr lang="sk-SK" sz="2600" baseline="30000" dirty="0" smtClean="0">
                <a:latin typeface="Cambria Math" pitchFamily="18" charset="0"/>
                <a:ea typeface="Cambria Math" pitchFamily="18" charset="0"/>
              </a:rPr>
              <a:t>3</a:t>
            </a:r>
            <a:endParaRPr lang="sk-SK" sz="2600" baseline="30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7984" y="3933056"/>
            <a:ext cx="3240360" cy="731331"/>
          </a:xfrm>
          <a:prstGeom prst="rect">
            <a:avLst/>
          </a:prstGeom>
          <a:noFill/>
        </p:spPr>
      </p:pic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9992" y="4725144"/>
            <a:ext cx="3137749" cy="504056"/>
          </a:xfrm>
          <a:prstGeom prst="rect">
            <a:avLst/>
          </a:prstGeom>
          <a:noFill/>
        </p:spPr>
      </p:pic>
      <p:grpSp>
        <p:nvGrpSpPr>
          <p:cNvPr id="49" name="Skupina 17"/>
          <p:cNvGrpSpPr/>
          <p:nvPr/>
        </p:nvGrpSpPr>
        <p:grpSpPr>
          <a:xfrm>
            <a:off x="6804248" y="5229200"/>
            <a:ext cx="864096" cy="72008"/>
            <a:chOff x="4572000" y="3284984"/>
            <a:chExt cx="1944216" cy="72008"/>
          </a:xfrm>
        </p:grpSpPr>
        <p:cxnSp>
          <p:nvCxnSpPr>
            <p:cNvPr id="50" name="Rovná spojnica 49"/>
            <p:cNvCxnSpPr/>
            <p:nvPr/>
          </p:nvCxnSpPr>
          <p:spPr>
            <a:xfrm>
              <a:off x="4572000" y="3284984"/>
              <a:ext cx="194421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Rovná spojnica 50"/>
            <p:cNvCxnSpPr/>
            <p:nvPr/>
          </p:nvCxnSpPr>
          <p:spPr>
            <a:xfrm>
              <a:off x="4572000" y="3356992"/>
              <a:ext cx="194421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22" grpId="0"/>
      <p:bldP spid="23" grpId="0" animBg="1"/>
      <p:bldP spid="4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55576" y="242088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sk-SK" sz="4000" dirty="0" smtClean="0"/>
              <a:t>Ďakujem za pozornosť!</a:t>
            </a:r>
            <a:endParaRPr lang="sk-SK" sz="4000" dirty="0"/>
          </a:p>
        </p:txBody>
      </p:sp>
      <p:sp>
        <p:nvSpPr>
          <p:cNvPr id="5" name="BlokTextu 4"/>
          <p:cNvSpPr txBox="1"/>
          <p:nvPr/>
        </p:nvSpPr>
        <p:spPr>
          <a:xfrm>
            <a:off x="539552" y="5373216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accent2">
                    <a:lumMod val="50000"/>
                  </a:schemeClr>
                </a:solidFill>
              </a:rPr>
              <a:t>Zdroj obrázkov: internet</a:t>
            </a:r>
            <a:endParaRPr lang="sk-SK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562074"/>
          </a:xfrm>
        </p:spPr>
        <p:txBody>
          <a:bodyPr/>
          <a:lstStyle/>
          <a:p>
            <a:pPr algn="ctr"/>
            <a:r>
              <a:rPr lang="sk-SK" dirty="0" smtClean="0"/>
              <a:t>Zopakujme si: </a:t>
            </a:r>
            <a:endParaRPr lang="sk-SK" dirty="0"/>
          </a:p>
        </p:txBody>
      </p:sp>
      <p:sp>
        <p:nvSpPr>
          <p:cNvPr id="7" name="Zástupný symbol obsahu 6"/>
          <p:cNvSpPr>
            <a:spLocks noGrp="1"/>
          </p:cNvSpPr>
          <p:nvPr>
            <p:ph sz="quarter" idx="1"/>
          </p:nvPr>
        </p:nvSpPr>
        <p:spPr>
          <a:xfrm>
            <a:off x="323528" y="836712"/>
            <a:ext cx="8496944" cy="5637240"/>
          </a:xfrm>
        </p:spPr>
        <p:txBody>
          <a:bodyPr>
            <a:normAutofit lnSpcReduction="10000"/>
          </a:bodyPr>
          <a:lstStyle/>
          <a:p>
            <a:r>
              <a:rPr lang="sk-SK" sz="2800" i="1" dirty="0" smtClean="0">
                <a:solidFill>
                  <a:schemeClr val="accent3">
                    <a:lumMod val="50000"/>
                  </a:schemeClr>
                </a:solidFill>
              </a:rPr>
              <a:t>Roztoky sú rovnorodé zmesi.( voľným okom ani mikroskopom nevieme rozoznať  jednotlivé zložky)</a:t>
            </a:r>
          </a:p>
          <a:p>
            <a:endParaRPr lang="sk-SK" sz="2800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sk-SK" sz="2800" i="1" dirty="0" smtClean="0">
                <a:solidFill>
                  <a:schemeClr val="accent3">
                    <a:lumMod val="50000"/>
                  </a:schemeClr>
                </a:solidFill>
              </a:rPr>
              <a:t>Kvapalné roztoky sa skladajú z </a:t>
            </a:r>
            <a:r>
              <a:rPr lang="sk-SK" sz="2800" i="1" u="sng" dirty="0" smtClean="0">
                <a:solidFill>
                  <a:srgbClr val="00B0F0"/>
                </a:solidFill>
              </a:rPr>
              <a:t>rozpúšťadla</a:t>
            </a:r>
            <a:r>
              <a:rPr lang="sk-SK" sz="2800" i="1" dirty="0" smtClean="0">
                <a:solidFill>
                  <a:srgbClr val="00B0F0"/>
                </a:solidFill>
              </a:rPr>
              <a:t> </a:t>
            </a:r>
            <a:r>
              <a:rPr lang="sk-SK" sz="2800" i="1" dirty="0" smtClean="0">
                <a:solidFill>
                  <a:schemeClr val="accent3">
                    <a:lumMod val="50000"/>
                  </a:schemeClr>
                </a:solidFill>
              </a:rPr>
              <a:t>a z </a:t>
            </a:r>
            <a:r>
              <a:rPr lang="sk-SK" sz="2800" i="1" u="sng" dirty="0" smtClean="0">
                <a:solidFill>
                  <a:srgbClr val="00B0F0"/>
                </a:solidFill>
              </a:rPr>
              <a:t>rozpustenej látky</a:t>
            </a:r>
            <a:r>
              <a:rPr lang="sk-SK" sz="2800" i="1" u="sng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endParaRPr lang="sk-SK" sz="2800" i="1" u="sng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sk-SK" sz="2800" i="1" dirty="0" smtClean="0">
                <a:solidFill>
                  <a:schemeClr val="accent3">
                    <a:lumMod val="50000"/>
                  </a:schemeClr>
                </a:solidFill>
              </a:rPr>
              <a:t>Najbežnejším rozpúšťadlom je VODA. Jej roztoky nazývame vodné roztoky.</a:t>
            </a:r>
          </a:p>
          <a:p>
            <a:endParaRPr lang="sk-SK" sz="2800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sk-SK" sz="2800" i="1" dirty="0" smtClean="0">
                <a:solidFill>
                  <a:schemeClr val="accent3">
                    <a:lumMod val="50000"/>
                  </a:schemeClr>
                </a:solidFill>
              </a:rPr>
              <a:t>Pripravíme si teraz rôzne vodné roztoky modrej skalice: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sk-SK" dirty="0" smtClean="0"/>
              <a:t>Vodný roztok modrej skalice: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179512" y="1196752"/>
            <a:ext cx="8712968" cy="5277200"/>
          </a:xfrm>
        </p:spPr>
        <p:txBody>
          <a:bodyPr/>
          <a:lstStyle/>
          <a:p>
            <a:r>
              <a:rPr lang="sk-SK" b="1" dirty="0" smtClean="0"/>
              <a:t>Pomôcky a chemikálie:</a:t>
            </a:r>
          </a:p>
          <a:p>
            <a:pPr lvl="1"/>
            <a:r>
              <a:rPr lang="sk-SK" i="1" dirty="0" smtClean="0"/>
              <a:t>Odmerný valec, laboratórne váhy, chemická lyžička, sklená tyčinka</a:t>
            </a:r>
          </a:p>
          <a:p>
            <a:pPr lvl="1"/>
            <a:r>
              <a:rPr lang="sk-SK" i="1" dirty="0" smtClean="0"/>
              <a:t>4 </a:t>
            </a:r>
            <a:r>
              <a:rPr lang="sk-SK" i="1" dirty="0" err="1" smtClean="0"/>
              <a:t>Petriho</a:t>
            </a:r>
            <a:r>
              <a:rPr lang="sk-SK" i="1" dirty="0" smtClean="0"/>
              <a:t> misky s modrou skalicou ( 1,0 g; 5,0 g; 10,0 g; 40,0 g)</a:t>
            </a:r>
          </a:p>
          <a:p>
            <a:pPr lvl="1"/>
            <a:r>
              <a:rPr lang="sk-SK" i="1" dirty="0" smtClean="0"/>
              <a:t>4 kadičky so 100 g (100 cm</a:t>
            </a:r>
            <a:r>
              <a:rPr lang="sk-SK" i="1" baseline="30000" dirty="0" smtClean="0"/>
              <a:t>3</a:t>
            </a:r>
            <a:r>
              <a:rPr lang="sk-SK" i="1" dirty="0" smtClean="0"/>
              <a:t>) vody</a:t>
            </a:r>
          </a:p>
          <a:p>
            <a:endParaRPr lang="sk-SK" b="1" dirty="0" smtClean="0"/>
          </a:p>
          <a:p>
            <a:r>
              <a:rPr lang="sk-SK" b="1" dirty="0" smtClean="0"/>
              <a:t>Postup: </a:t>
            </a:r>
          </a:p>
          <a:p>
            <a:pPr lvl="1"/>
            <a:r>
              <a:rPr lang="sk-SK" i="1" dirty="0" smtClean="0"/>
              <a:t>Pripravíme štyri roztoky</a:t>
            </a:r>
          </a:p>
          <a:p>
            <a:pPr lvl="1"/>
            <a:r>
              <a:rPr lang="sk-SK" i="1" dirty="0" smtClean="0"/>
              <a:t>Pozorujeme </a:t>
            </a:r>
          </a:p>
          <a:p>
            <a:endParaRPr lang="sk-SK" b="1" dirty="0" smtClean="0"/>
          </a:p>
          <a:p>
            <a:r>
              <a:rPr lang="sk-SK" b="1" dirty="0" smtClean="0"/>
              <a:t>Záver:</a:t>
            </a:r>
          </a:p>
          <a:p>
            <a:pPr lvl="1"/>
            <a:r>
              <a:rPr lang="sk-SK" i="1" dirty="0" smtClean="0"/>
              <a:t>Pripravili sme štyri rôzne roztoky, mali rôzne zloženie, rôzne sfarbenie</a:t>
            </a:r>
          </a:p>
          <a:p>
            <a:endParaRPr lang="sk-SK" b="1" dirty="0" smtClean="0"/>
          </a:p>
          <a:p>
            <a:pPr lvl="1"/>
            <a:endParaRPr lang="sk-SK" i="1" dirty="0" smtClean="0"/>
          </a:p>
          <a:p>
            <a:endParaRPr lang="sk-SK" b="1" dirty="0" smtClean="0"/>
          </a:p>
          <a:p>
            <a:endParaRPr lang="sk-SK" b="1" dirty="0" smtClean="0"/>
          </a:p>
          <a:p>
            <a:endParaRPr lang="sk-SK" b="1" dirty="0" smtClean="0"/>
          </a:p>
          <a:p>
            <a:pPr lvl="1"/>
            <a:endParaRPr lang="sk-SK" i="1" dirty="0"/>
          </a:p>
        </p:txBody>
      </p:sp>
      <p:sp>
        <p:nvSpPr>
          <p:cNvPr id="4" name="BlokTextu 3"/>
          <p:cNvSpPr txBox="1"/>
          <p:nvPr/>
        </p:nvSpPr>
        <p:spPr>
          <a:xfrm>
            <a:off x="395536" y="6309320"/>
            <a:ext cx="3071834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i="1" dirty="0" err="1" smtClean="0"/>
              <a:t>↑Zapíš</a:t>
            </a:r>
            <a:r>
              <a:rPr lang="sk-SK" i="1" dirty="0" smtClean="0"/>
              <a:t> do </a:t>
            </a:r>
            <a:r>
              <a:rPr lang="sk-SK" i="1" dirty="0" err="1" smtClean="0"/>
              <a:t>zošita:↑</a:t>
            </a:r>
            <a:endParaRPr lang="sk-SK" i="1" dirty="0"/>
          </a:p>
        </p:txBody>
      </p:sp>
      <p:sp>
        <p:nvSpPr>
          <p:cNvPr id="5" name="BlokTextu 4"/>
          <p:cNvSpPr txBox="1"/>
          <p:nvPr/>
        </p:nvSpPr>
        <p:spPr>
          <a:xfrm>
            <a:off x="5508104" y="6309320"/>
            <a:ext cx="3071834" cy="369332"/>
          </a:xfrm>
          <a:prstGeom prst="rect">
            <a:avLst/>
          </a:prstGeom>
          <a:effectLst>
            <a:outerShdw blurRad="50800" dist="25000" dir="5400000" rotWithShape="0">
              <a:srgbClr val="000000">
                <a:alpha val="27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i="1" dirty="0" smtClean="0"/>
              <a:t>Pozorujeme a skúmame</a:t>
            </a:r>
            <a:endParaRPr lang="sk-SK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sk-SK" dirty="0" smtClean="0"/>
              <a:t>Vodný roztok modrej skalice:</a:t>
            </a: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395536" y="6309320"/>
            <a:ext cx="3071834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i="1" dirty="0" err="1" smtClean="0"/>
              <a:t>↑Zapíš</a:t>
            </a:r>
            <a:r>
              <a:rPr lang="sk-SK" i="1" dirty="0" smtClean="0"/>
              <a:t> do </a:t>
            </a:r>
            <a:r>
              <a:rPr lang="sk-SK" i="1" dirty="0" err="1" smtClean="0"/>
              <a:t>zošita:↑</a:t>
            </a:r>
            <a:endParaRPr lang="sk-SK" i="1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708920"/>
            <a:ext cx="1008112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2636912"/>
            <a:ext cx="1080000" cy="1959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 descr="Výsledok vyhľadávania obrázkov pre dopyt modrá skalic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3068960"/>
            <a:ext cx="1379361" cy="779799"/>
          </a:xfrm>
          <a:prstGeom prst="rect">
            <a:avLst/>
          </a:prstGeom>
          <a:noFill/>
        </p:spPr>
      </p:pic>
      <p:sp>
        <p:nvSpPr>
          <p:cNvPr id="14" name="Ľavá zložená zátvorka 13"/>
          <p:cNvSpPr/>
          <p:nvPr/>
        </p:nvSpPr>
        <p:spPr>
          <a:xfrm rot="5400000">
            <a:off x="3599892" y="584684"/>
            <a:ext cx="432048" cy="3672408"/>
          </a:xfrm>
          <a:prstGeom prst="leftBrace">
            <a:avLst>
              <a:gd name="adj1" fmla="val 61989"/>
              <a:gd name="adj2" fmla="val 50000"/>
            </a:avLst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16" name="Rovná spojovacia šípka 15"/>
          <p:cNvCxnSpPr/>
          <p:nvPr/>
        </p:nvCxnSpPr>
        <p:spPr>
          <a:xfrm flipH="1">
            <a:off x="827584" y="980728"/>
            <a:ext cx="3024336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ovná spojovacia šípka 17"/>
          <p:cNvCxnSpPr/>
          <p:nvPr/>
        </p:nvCxnSpPr>
        <p:spPr>
          <a:xfrm flipH="1">
            <a:off x="3779912" y="980728"/>
            <a:ext cx="72008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ovná spojovacia šípka 19"/>
          <p:cNvCxnSpPr/>
          <p:nvPr/>
        </p:nvCxnSpPr>
        <p:spPr>
          <a:xfrm>
            <a:off x="3851920" y="980728"/>
            <a:ext cx="2448272" cy="1584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ovná spojovacia šípka 21"/>
          <p:cNvCxnSpPr/>
          <p:nvPr/>
        </p:nvCxnSpPr>
        <p:spPr>
          <a:xfrm>
            <a:off x="3923928" y="980728"/>
            <a:ext cx="4320480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" descr="Súvisiaci obrázok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5856" y="2636912"/>
            <a:ext cx="1008112" cy="1949232"/>
          </a:xfrm>
          <a:prstGeom prst="rect">
            <a:avLst/>
          </a:prstGeom>
          <a:noFill/>
        </p:spPr>
      </p:pic>
      <p:pic>
        <p:nvPicPr>
          <p:cNvPr id="24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5536" y="2708920"/>
            <a:ext cx="1002820" cy="1871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979712" y="2708920"/>
            <a:ext cx="1024885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BlokTextu 26"/>
          <p:cNvSpPr txBox="1"/>
          <p:nvPr/>
        </p:nvSpPr>
        <p:spPr>
          <a:xfrm>
            <a:off x="179512" y="4653136"/>
            <a:ext cx="1512168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dirty="0" smtClean="0"/>
              <a:t>Čisté rozpúšťadlo</a:t>
            </a:r>
            <a:endParaRPr lang="sk-SK" dirty="0"/>
          </a:p>
        </p:txBody>
      </p:sp>
      <p:sp>
        <p:nvSpPr>
          <p:cNvPr id="28" name="BlokTextu 27"/>
          <p:cNvSpPr txBox="1"/>
          <p:nvPr/>
        </p:nvSpPr>
        <p:spPr>
          <a:xfrm>
            <a:off x="2771800" y="4725144"/>
            <a:ext cx="237626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dirty="0" smtClean="0"/>
              <a:t>Nenasýtený roztok</a:t>
            </a:r>
            <a:endParaRPr lang="sk-SK" dirty="0"/>
          </a:p>
        </p:txBody>
      </p:sp>
      <p:sp>
        <p:nvSpPr>
          <p:cNvPr id="29" name="BlokTextu 28"/>
          <p:cNvSpPr txBox="1"/>
          <p:nvPr/>
        </p:nvSpPr>
        <p:spPr>
          <a:xfrm>
            <a:off x="5724128" y="4653136"/>
            <a:ext cx="1584176" cy="646331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dirty="0" smtClean="0"/>
              <a:t>Nasýtený roztok</a:t>
            </a:r>
            <a:endParaRPr lang="sk-SK" dirty="0"/>
          </a:p>
        </p:txBody>
      </p:sp>
      <p:sp>
        <p:nvSpPr>
          <p:cNvPr id="30" name="BlokTextu 29"/>
          <p:cNvSpPr txBox="1"/>
          <p:nvPr/>
        </p:nvSpPr>
        <p:spPr>
          <a:xfrm>
            <a:off x="7452320" y="3933056"/>
            <a:ext cx="1512168" cy="923330"/>
          </a:xfrm>
          <a:prstGeom prst="rect">
            <a:avLst/>
          </a:prstGeom>
          <a:solidFill>
            <a:srgbClr val="453389"/>
          </a:solidFill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Čistá rozpúšťaná látka</a:t>
            </a:r>
            <a:endParaRPr lang="sk-SK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sk-SK" dirty="0" smtClean="0"/>
              <a:t>Hmotnostný zlomok: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075240" cy="5205192"/>
          </a:xfrm>
        </p:spPr>
        <p:txBody>
          <a:bodyPr>
            <a:normAutofit fontScale="92500"/>
          </a:bodyPr>
          <a:lstStyle/>
          <a:p>
            <a:r>
              <a:rPr lang="sk-SK" dirty="0" smtClean="0"/>
              <a:t>Prax ukázala, že je potrebné nejakým jednoduchým spôsobom vyjadriť zloženie roztoku tak, aby sa dal podľa toho roztok pripraviť.</a:t>
            </a:r>
          </a:p>
          <a:p>
            <a:r>
              <a:rPr lang="sk-SK" dirty="0" smtClean="0"/>
              <a:t>Zloženie roztoku vyjadruje </a:t>
            </a:r>
            <a:r>
              <a:rPr lang="sk-SK" b="1" dirty="0" smtClean="0">
                <a:solidFill>
                  <a:srgbClr val="FF0000"/>
                </a:solidFill>
              </a:rPr>
              <a:t>HMOTNOSTNÝ ZLOMOK</a:t>
            </a:r>
            <a:r>
              <a:rPr lang="sk-SK" dirty="0" smtClean="0">
                <a:solidFill>
                  <a:srgbClr val="FF0000"/>
                </a:solidFill>
              </a:rPr>
              <a:t>,</a:t>
            </a:r>
            <a:r>
              <a:rPr lang="sk-SK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sk-SK" dirty="0" smtClean="0"/>
              <a:t>označuje sa </a:t>
            </a:r>
            <a:r>
              <a:rPr lang="sk-SK" b="1" i="1" dirty="0" smtClean="0"/>
              <a:t>w</a:t>
            </a:r>
            <a:r>
              <a:rPr lang="sk-SK" i="1" dirty="0" smtClean="0"/>
              <a:t> ,</a:t>
            </a:r>
          </a:p>
          <a:p>
            <a:r>
              <a:rPr lang="sk-SK" dirty="0" smtClean="0"/>
              <a:t>je to </a:t>
            </a:r>
            <a:r>
              <a:rPr lang="sk-SK" b="1" dirty="0" smtClean="0"/>
              <a:t>podiel</a:t>
            </a:r>
            <a:r>
              <a:rPr lang="sk-SK" dirty="0" smtClean="0"/>
              <a:t> hmotnosti </a:t>
            </a:r>
            <a:r>
              <a:rPr lang="sk-SK" b="1" i="1" dirty="0" smtClean="0">
                <a:solidFill>
                  <a:schemeClr val="accent2">
                    <a:lumMod val="75000"/>
                  </a:schemeClr>
                </a:solidFill>
              </a:rPr>
              <a:t>rozpustenej látky A</a:t>
            </a:r>
            <a:r>
              <a:rPr lang="sk-SK" b="1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sk-SK" dirty="0" smtClean="0"/>
              <a:t>a hmotnosti </a:t>
            </a:r>
            <a:r>
              <a:rPr lang="sk-SK" b="1" i="1" dirty="0" smtClean="0">
                <a:solidFill>
                  <a:srgbClr val="002060"/>
                </a:solidFill>
              </a:rPr>
              <a:t>celého roztoku R</a:t>
            </a:r>
            <a:r>
              <a:rPr lang="sk-SK" dirty="0" smtClean="0"/>
              <a:t>:</a:t>
            </a:r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Hmotnostný zlomok je </a:t>
            </a:r>
            <a:r>
              <a:rPr lang="sk-SK" dirty="0" smtClean="0">
                <a:solidFill>
                  <a:srgbClr val="7030A0"/>
                </a:solidFill>
              </a:rPr>
              <a:t>bezrozmerné číslo </a:t>
            </a:r>
            <a:r>
              <a:rPr lang="sk-SK" dirty="0" smtClean="0"/>
              <a:t>a má hodnotu väčšiu ako 0 a menšiu ako 1 (napr. 0,15)</a:t>
            </a:r>
            <a:endParaRPr lang="sk-SK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7824" y="4581128"/>
            <a:ext cx="2143125" cy="952500"/>
          </a:xfrm>
          <a:prstGeom prst="rect">
            <a:avLst/>
          </a:prstGeom>
          <a:noFill/>
          <a:ln w="25400">
            <a:solidFill>
              <a:srgbClr val="002060"/>
            </a:solidFill>
          </a:ln>
        </p:spPr>
      </p:pic>
      <p:sp>
        <p:nvSpPr>
          <p:cNvPr id="6" name="BlokTextu 5"/>
          <p:cNvSpPr txBox="1"/>
          <p:nvPr/>
        </p:nvSpPr>
        <p:spPr>
          <a:xfrm>
            <a:off x="6072166" y="6488668"/>
            <a:ext cx="3071834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i="1" dirty="0" err="1" smtClean="0"/>
              <a:t>↑Zapíš</a:t>
            </a:r>
            <a:r>
              <a:rPr lang="sk-SK" i="1" dirty="0" smtClean="0"/>
              <a:t> do </a:t>
            </a:r>
            <a:r>
              <a:rPr lang="sk-SK" i="1" dirty="0" err="1" smtClean="0"/>
              <a:t>zošita:↑</a:t>
            </a:r>
            <a:endParaRPr lang="sk-SK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sk-SK" dirty="0" smtClean="0"/>
              <a:t>Vodný roztok modrej skalice:</a:t>
            </a:r>
            <a:endParaRPr lang="sk-SK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708920"/>
            <a:ext cx="1008112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2636912"/>
            <a:ext cx="1080000" cy="1959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 descr="Výsledok vyhľadávania obrázkov pre dopyt modrá skalic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3068960"/>
            <a:ext cx="1379361" cy="779799"/>
          </a:xfrm>
          <a:prstGeom prst="rect">
            <a:avLst/>
          </a:prstGeom>
          <a:noFill/>
        </p:spPr>
      </p:pic>
      <p:sp>
        <p:nvSpPr>
          <p:cNvPr id="14" name="Ľavá zložená zátvorka 13"/>
          <p:cNvSpPr/>
          <p:nvPr/>
        </p:nvSpPr>
        <p:spPr>
          <a:xfrm rot="5400000">
            <a:off x="3599892" y="584684"/>
            <a:ext cx="432048" cy="3672408"/>
          </a:xfrm>
          <a:prstGeom prst="leftBrace">
            <a:avLst>
              <a:gd name="adj1" fmla="val 61989"/>
              <a:gd name="adj2" fmla="val 50000"/>
            </a:avLst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16" name="Rovná spojovacia šípka 15"/>
          <p:cNvCxnSpPr/>
          <p:nvPr/>
        </p:nvCxnSpPr>
        <p:spPr>
          <a:xfrm flipH="1">
            <a:off x="827584" y="980728"/>
            <a:ext cx="3024336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ovná spojovacia šípka 17"/>
          <p:cNvCxnSpPr/>
          <p:nvPr/>
        </p:nvCxnSpPr>
        <p:spPr>
          <a:xfrm flipH="1">
            <a:off x="3779912" y="980728"/>
            <a:ext cx="72008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ovná spojovacia šípka 19"/>
          <p:cNvCxnSpPr/>
          <p:nvPr/>
        </p:nvCxnSpPr>
        <p:spPr>
          <a:xfrm>
            <a:off x="3851920" y="980728"/>
            <a:ext cx="2448272" cy="1584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ovná spojovacia šípka 21"/>
          <p:cNvCxnSpPr/>
          <p:nvPr/>
        </p:nvCxnSpPr>
        <p:spPr>
          <a:xfrm>
            <a:off x="3923928" y="980728"/>
            <a:ext cx="4320480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" descr="Súvisiaci obrázok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5856" y="2636912"/>
            <a:ext cx="1008112" cy="1949232"/>
          </a:xfrm>
          <a:prstGeom prst="rect">
            <a:avLst/>
          </a:prstGeom>
          <a:noFill/>
        </p:spPr>
      </p:pic>
      <p:pic>
        <p:nvPicPr>
          <p:cNvPr id="24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5536" y="2708920"/>
            <a:ext cx="1002820" cy="1871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979712" y="2708920"/>
            <a:ext cx="1024885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BlokTextu 26"/>
          <p:cNvSpPr txBox="1"/>
          <p:nvPr/>
        </p:nvSpPr>
        <p:spPr>
          <a:xfrm>
            <a:off x="251520" y="6021288"/>
            <a:ext cx="1512168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dirty="0" smtClean="0"/>
              <a:t>Čisté rozpúšťadlo</a:t>
            </a:r>
            <a:endParaRPr lang="sk-SK" dirty="0"/>
          </a:p>
        </p:txBody>
      </p:sp>
      <p:sp>
        <p:nvSpPr>
          <p:cNvPr id="28" name="BlokTextu 27"/>
          <p:cNvSpPr txBox="1"/>
          <p:nvPr/>
        </p:nvSpPr>
        <p:spPr>
          <a:xfrm>
            <a:off x="2771800" y="4725144"/>
            <a:ext cx="237626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dirty="0" smtClean="0"/>
              <a:t>Nenasýtený roztok</a:t>
            </a:r>
            <a:endParaRPr lang="sk-SK" dirty="0"/>
          </a:p>
        </p:txBody>
      </p:sp>
      <p:sp>
        <p:nvSpPr>
          <p:cNvPr id="29" name="BlokTextu 28"/>
          <p:cNvSpPr txBox="1"/>
          <p:nvPr/>
        </p:nvSpPr>
        <p:spPr>
          <a:xfrm>
            <a:off x="5724128" y="4653136"/>
            <a:ext cx="1584176" cy="646331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dirty="0" smtClean="0"/>
              <a:t>Nasýtený roztok</a:t>
            </a:r>
            <a:endParaRPr lang="sk-SK" dirty="0"/>
          </a:p>
        </p:txBody>
      </p:sp>
      <p:sp>
        <p:nvSpPr>
          <p:cNvPr id="30" name="BlokTextu 29"/>
          <p:cNvSpPr txBox="1"/>
          <p:nvPr/>
        </p:nvSpPr>
        <p:spPr>
          <a:xfrm>
            <a:off x="7164288" y="5805264"/>
            <a:ext cx="1512168" cy="923330"/>
          </a:xfrm>
          <a:prstGeom prst="rect">
            <a:avLst/>
          </a:prstGeom>
          <a:solidFill>
            <a:srgbClr val="453389"/>
          </a:solidFill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Čistá rozpúšťaná látka</a:t>
            </a:r>
            <a:endParaRPr lang="sk-SK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19466" name="Picture 10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5373216"/>
            <a:ext cx="1514475" cy="476250"/>
          </a:xfrm>
          <a:prstGeom prst="rect">
            <a:avLst/>
          </a:prstGeom>
          <a:noFill/>
        </p:spPr>
      </p:pic>
      <p:sp>
        <p:nvSpPr>
          <p:cNvPr id="31" name="Šípka doprava 30"/>
          <p:cNvSpPr/>
          <p:nvPr/>
        </p:nvSpPr>
        <p:spPr>
          <a:xfrm>
            <a:off x="1979712" y="5445224"/>
            <a:ext cx="4968552" cy="360040"/>
          </a:xfrm>
          <a:prstGeom prst="rightArrow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2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2">
                  <a:lumMod val="40000"/>
                  <a:lumOff val="6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19471" name="Picture 15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92280" y="5373216"/>
            <a:ext cx="1514475" cy="476250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sk-SK" dirty="0" smtClean="0"/>
              <a:t>Hmotnostný zlomok v percentách: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179512" y="1052736"/>
            <a:ext cx="8496944" cy="5421216"/>
          </a:xfrm>
        </p:spPr>
        <p:txBody>
          <a:bodyPr/>
          <a:lstStyle/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Ak hmotnostný zlomok vynásobíme číslom </a:t>
            </a:r>
            <a:r>
              <a:rPr lang="sk-SK" dirty="0" smtClean="0">
                <a:solidFill>
                  <a:srgbClr val="FF0000"/>
                </a:solidFill>
              </a:rPr>
              <a:t>100 %</a:t>
            </a:r>
            <a:r>
              <a:rPr lang="sk-SK" dirty="0" smtClean="0"/>
              <a:t>, dostaneme zloženie roztoku </a:t>
            </a:r>
            <a:r>
              <a:rPr lang="sk-SK" b="1" dirty="0" smtClean="0"/>
              <a:t>v percentách.</a:t>
            </a:r>
          </a:p>
          <a:p>
            <a:endParaRPr lang="sk-SK" b="1" dirty="0" smtClean="0"/>
          </a:p>
          <a:p>
            <a:r>
              <a:rPr lang="sk-SK" i="1" dirty="0" smtClean="0"/>
              <a:t>Pozn.:</a:t>
            </a:r>
          </a:p>
          <a:p>
            <a:pPr lvl="1"/>
            <a:r>
              <a:rPr lang="sk-SK" i="1" dirty="0" smtClean="0"/>
              <a:t> percento = stotina</a:t>
            </a:r>
          </a:p>
          <a:p>
            <a:pPr lvl="1"/>
            <a:r>
              <a:rPr lang="sk-SK" i="1" dirty="0" smtClean="0"/>
              <a:t>napr.: ocot je </a:t>
            </a:r>
            <a:r>
              <a:rPr lang="sk-SK" b="1" i="1" dirty="0" smtClean="0"/>
              <a:t>8% </a:t>
            </a:r>
            <a:r>
              <a:rPr lang="sk-SK" i="1" dirty="0" smtClean="0"/>
              <a:t>roztok kyseliny octovej, teda v octe je </a:t>
            </a:r>
            <a:r>
              <a:rPr lang="sk-SK" b="1" i="1" dirty="0" smtClean="0"/>
              <a:t>8 stotín </a:t>
            </a:r>
            <a:r>
              <a:rPr lang="sk-SK" i="1" dirty="0" smtClean="0"/>
              <a:t>kyseliny octovej, teda jej hmotnostný zlomok je</a:t>
            </a:r>
            <a:r>
              <a:rPr lang="sk-SK" b="1" i="1" dirty="0" smtClean="0"/>
              <a:t> 0,08. </a:t>
            </a:r>
          </a:p>
          <a:p>
            <a:pPr lvl="1"/>
            <a:r>
              <a:rPr lang="sk-SK" b="1" i="1" dirty="0" smtClean="0"/>
              <a:t>V Maďarsku </a:t>
            </a:r>
            <a:r>
              <a:rPr lang="sk-SK" i="1" dirty="0" smtClean="0"/>
              <a:t>sa predáva </a:t>
            </a:r>
            <a:r>
              <a:rPr lang="sk-SK" b="1" i="1" dirty="0" smtClean="0"/>
              <a:t>20% </a:t>
            </a:r>
            <a:r>
              <a:rPr lang="sk-SK" i="1" dirty="0" smtClean="0"/>
              <a:t>ocot, je v ňom </a:t>
            </a:r>
            <a:r>
              <a:rPr lang="sk-SK" b="1" i="1" dirty="0" smtClean="0"/>
              <a:t>20 stotín </a:t>
            </a:r>
            <a:r>
              <a:rPr lang="sk-SK" i="1" dirty="0" smtClean="0"/>
              <a:t>kyseliny octovej, teda jej hmotnostný zlomok je </a:t>
            </a:r>
            <a:r>
              <a:rPr lang="sk-SK" b="1" i="1" dirty="0" smtClean="0"/>
              <a:t>0,20.</a:t>
            </a:r>
            <a:endParaRPr lang="sk-SK" b="1" i="1" dirty="0"/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1340768"/>
            <a:ext cx="1514475" cy="476250"/>
          </a:xfrm>
          <a:prstGeom prst="rect">
            <a:avLst/>
          </a:prstGeom>
          <a:noFill/>
        </p:spPr>
      </p:pic>
      <p:sp>
        <p:nvSpPr>
          <p:cNvPr id="5" name="Šípka doprava 4"/>
          <p:cNvSpPr/>
          <p:nvPr/>
        </p:nvSpPr>
        <p:spPr>
          <a:xfrm>
            <a:off x="2051720" y="1412776"/>
            <a:ext cx="4968552" cy="360040"/>
          </a:xfrm>
          <a:prstGeom prst="rightArrow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2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2">
                  <a:lumMod val="40000"/>
                  <a:lumOff val="6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6" name="Picture 1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4288" y="1340768"/>
            <a:ext cx="1514475" cy="4762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76256" y="1916832"/>
            <a:ext cx="1695450" cy="476250"/>
          </a:xfrm>
          <a:prstGeom prst="rect">
            <a:avLst/>
          </a:prstGeom>
          <a:noFill/>
        </p:spPr>
      </p:pic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1916832"/>
            <a:ext cx="1276350" cy="476250"/>
          </a:xfrm>
          <a:prstGeom prst="rect">
            <a:avLst/>
          </a:prstGeom>
          <a:noFill/>
        </p:spPr>
      </p:pic>
      <p:pic>
        <p:nvPicPr>
          <p:cNvPr id="20490" name="Picture 10" descr="http://stn-trade.sk/wp-content/uploads/2014/10/octy.png"/>
          <p:cNvPicPr>
            <a:picLocks noChangeAspect="1" noChangeArrowheads="1"/>
          </p:cNvPicPr>
          <p:nvPr/>
        </p:nvPicPr>
        <p:blipFill>
          <a:blip r:embed="rId6" cstate="print"/>
          <a:srcRect l="15094" r="50943"/>
          <a:stretch>
            <a:fillRect/>
          </a:stretch>
        </p:blipFill>
        <p:spPr bwMode="auto">
          <a:xfrm>
            <a:off x="8495928" y="3068960"/>
            <a:ext cx="648072" cy="2076035"/>
          </a:xfrm>
          <a:prstGeom prst="rect">
            <a:avLst/>
          </a:prstGeom>
          <a:noFill/>
        </p:spPr>
      </p:pic>
      <p:pic>
        <p:nvPicPr>
          <p:cNvPr id="20492" name="Picture 12" descr="Výsledok vyhľadávania obrázkov pre dopyt ecetsav 20%"/>
          <p:cNvPicPr>
            <a:picLocks noChangeAspect="1" noChangeArrowheads="1"/>
          </p:cNvPicPr>
          <p:nvPr/>
        </p:nvPicPr>
        <p:blipFill>
          <a:blip r:embed="rId7" cstate="print"/>
          <a:srcRect l="30712" r="31488"/>
          <a:stretch>
            <a:fillRect/>
          </a:stretch>
        </p:blipFill>
        <p:spPr bwMode="auto">
          <a:xfrm>
            <a:off x="0" y="4869160"/>
            <a:ext cx="689411" cy="1823865"/>
          </a:xfrm>
          <a:prstGeom prst="rect">
            <a:avLst/>
          </a:prstGeom>
          <a:noFill/>
        </p:spPr>
      </p:pic>
      <p:sp>
        <p:nvSpPr>
          <p:cNvPr id="17" name="BlokTextu 16"/>
          <p:cNvSpPr txBox="1"/>
          <p:nvPr/>
        </p:nvSpPr>
        <p:spPr>
          <a:xfrm>
            <a:off x="6072166" y="6488668"/>
            <a:ext cx="3071834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i="1" dirty="0" err="1" smtClean="0"/>
              <a:t>↑Zapíš</a:t>
            </a:r>
            <a:r>
              <a:rPr lang="sk-SK" i="1" dirty="0" smtClean="0"/>
              <a:t> do </a:t>
            </a:r>
            <a:r>
              <a:rPr lang="sk-SK" i="1" dirty="0" err="1" smtClean="0"/>
              <a:t>zošita:↑</a:t>
            </a:r>
            <a:endParaRPr lang="sk-SK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5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Rovná spojovacia šípka 18"/>
          <p:cNvCxnSpPr/>
          <p:nvPr/>
        </p:nvCxnSpPr>
        <p:spPr>
          <a:xfrm flipH="1">
            <a:off x="3059832" y="2276872"/>
            <a:ext cx="2880320" cy="3384376"/>
          </a:xfrm>
          <a:prstGeom prst="straightConnector1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pPr algn="ctr"/>
            <a:r>
              <a:rPr lang="sk-SK" dirty="0" smtClean="0"/>
              <a:t>Ako počítať hmotnostný zlomok: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931224" cy="5277200"/>
          </a:xfrm>
        </p:spPr>
        <p:txBody>
          <a:bodyPr/>
          <a:lstStyle/>
          <a:p>
            <a:r>
              <a:rPr lang="sk-SK" b="1" dirty="0" smtClean="0"/>
              <a:t>Pomôcka:</a:t>
            </a:r>
          </a:p>
          <a:p>
            <a:r>
              <a:rPr lang="sk-SK" i="1" dirty="0" smtClean="0"/>
              <a:t>Čo zakryjeme, to počítame:</a:t>
            </a:r>
            <a:endParaRPr lang="sk-SK" i="1" dirty="0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pSp>
        <p:nvGrpSpPr>
          <p:cNvPr id="8" name="Skupina 7"/>
          <p:cNvGrpSpPr/>
          <p:nvPr/>
        </p:nvGrpSpPr>
        <p:grpSpPr>
          <a:xfrm>
            <a:off x="4716016" y="908720"/>
            <a:ext cx="2825408" cy="2232248"/>
            <a:chOff x="4860032" y="1052736"/>
            <a:chExt cx="3148936" cy="2304256"/>
          </a:xfrm>
        </p:grpSpPr>
        <p:sp>
          <p:nvSpPr>
            <p:cNvPr id="5" name="Rovnoramenný trojuholník 4"/>
            <p:cNvSpPr/>
            <p:nvPr/>
          </p:nvSpPr>
          <p:spPr>
            <a:xfrm>
              <a:off x="4860032" y="1052736"/>
              <a:ext cx="3148936" cy="2304256"/>
            </a:xfrm>
            <a:prstGeom prst="triangle">
              <a:avLst/>
            </a:prstGeom>
            <a:noFill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pic>
          <p:nvPicPr>
            <p:cNvPr id="21505" name="Picture 1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436096" y="2132856"/>
              <a:ext cx="1943100" cy="952500"/>
            </a:xfrm>
            <a:prstGeom prst="rect">
              <a:avLst/>
            </a:prstGeom>
            <a:noFill/>
          </p:spPr>
        </p:pic>
      </p:grp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800" y="5589240"/>
            <a:ext cx="3267075" cy="476250"/>
          </a:xfrm>
          <a:prstGeom prst="rect">
            <a:avLst/>
          </a:prstGeom>
          <a:noFill/>
        </p:spPr>
      </p:pic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3645024"/>
            <a:ext cx="2143125" cy="952500"/>
          </a:xfrm>
          <a:prstGeom prst="rect">
            <a:avLst/>
          </a:prstGeom>
          <a:noFill/>
        </p:spPr>
      </p:pic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21511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56176" y="4005064"/>
            <a:ext cx="2200275" cy="952500"/>
          </a:xfrm>
          <a:prstGeom prst="rect">
            <a:avLst/>
          </a:prstGeom>
          <a:noFill/>
        </p:spPr>
      </p:pic>
      <p:cxnSp>
        <p:nvCxnSpPr>
          <p:cNvPr id="16" name="Rovná spojovacia šípka 15"/>
          <p:cNvCxnSpPr/>
          <p:nvPr/>
        </p:nvCxnSpPr>
        <p:spPr>
          <a:xfrm flipH="1">
            <a:off x="1403648" y="2780928"/>
            <a:ext cx="3816425" cy="1080120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ovná spojovacia šípka 20"/>
          <p:cNvCxnSpPr/>
          <p:nvPr/>
        </p:nvCxnSpPr>
        <p:spPr>
          <a:xfrm>
            <a:off x="6372200" y="2708920"/>
            <a:ext cx="216024" cy="144016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BlokTextu 21"/>
          <p:cNvSpPr txBox="1"/>
          <p:nvPr/>
        </p:nvSpPr>
        <p:spPr>
          <a:xfrm>
            <a:off x="179512" y="6309320"/>
            <a:ext cx="3071834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i="1" dirty="0" err="1" smtClean="0"/>
              <a:t>↑Zapíš</a:t>
            </a:r>
            <a:r>
              <a:rPr lang="sk-SK" i="1" dirty="0" smtClean="0"/>
              <a:t> do </a:t>
            </a:r>
            <a:r>
              <a:rPr lang="sk-SK" i="1" dirty="0" err="1" smtClean="0"/>
              <a:t>zošita:↑</a:t>
            </a:r>
            <a:endParaRPr lang="sk-SK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pPr algn="ctr"/>
            <a:r>
              <a:rPr lang="sk-SK" dirty="0" smtClean="0"/>
              <a:t>Ako počítať hmotnostný zlomok: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931224" cy="5493224"/>
          </a:xfrm>
        </p:spPr>
        <p:txBody>
          <a:bodyPr/>
          <a:lstStyle/>
          <a:p>
            <a:r>
              <a:rPr lang="sk-SK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Pozorne si prečítame úlohu.</a:t>
            </a:r>
          </a:p>
          <a:p>
            <a:r>
              <a:rPr lang="sk-SK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Zapíšeme známe a neznáme veličiny.</a:t>
            </a:r>
          </a:p>
          <a:p>
            <a:r>
              <a:rPr lang="sk-SK" i="1" dirty="0" smtClean="0">
                <a:solidFill>
                  <a:schemeClr val="accent2">
                    <a:lumMod val="75000"/>
                  </a:schemeClr>
                </a:solidFill>
              </a:rPr>
              <a:t>Podľa potreby premeníme na rovnaké jednotky hmotnosti.</a:t>
            </a:r>
          </a:p>
          <a:p>
            <a:r>
              <a:rPr lang="sk-SK" i="1" dirty="0" smtClean="0">
                <a:solidFill>
                  <a:schemeClr val="accent3">
                    <a:lumMod val="75000"/>
                  </a:schemeClr>
                </a:solidFill>
              </a:rPr>
              <a:t>Hmotnostný zlomok upravíme na bezrozmerné číslo bez percent.</a:t>
            </a:r>
          </a:p>
          <a:p>
            <a:r>
              <a:rPr lang="sk-SK" i="1" dirty="0" smtClean="0">
                <a:solidFill>
                  <a:schemeClr val="accent4">
                    <a:lumMod val="75000"/>
                  </a:schemeClr>
                </a:solidFill>
              </a:rPr>
              <a:t>Ak je to potrebné, vypočítame hmotnosť roztoku:</a:t>
            </a:r>
          </a:p>
          <a:p>
            <a:pPr>
              <a:buNone/>
            </a:pPr>
            <a:r>
              <a:rPr lang="sk-SK" i="1" dirty="0" smtClean="0">
                <a:solidFill>
                  <a:schemeClr val="accent4">
                    <a:lumMod val="75000"/>
                  </a:schemeClr>
                </a:solidFill>
              </a:rPr>
              <a:t>	roztok = rozpúšťadlo + rozpustená látka</a:t>
            </a:r>
          </a:p>
          <a:p>
            <a:r>
              <a:rPr lang="sk-SK" i="1" dirty="0" smtClean="0">
                <a:solidFill>
                  <a:schemeClr val="accent5">
                    <a:lumMod val="75000"/>
                  </a:schemeClr>
                </a:solidFill>
              </a:rPr>
              <a:t>Zapíšeme potrebný vzorec.</a:t>
            </a:r>
          </a:p>
          <a:p>
            <a:r>
              <a:rPr lang="sk-SK" i="1" dirty="0" smtClean="0">
                <a:solidFill>
                  <a:schemeClr val="accent6">
                    <a:lumMod val="75000"/>
                  </a:schemeClr>
                </a:solidFill>
              </a:rPr>
              <a:t>Dosadíme a vypočítame.</a:t>
            </a:r>
          </a:p>
          <a:p>
            <a:r>
              <a:rPr lang="sk-SK" i="1" dirty="0" smtClean="0"/>
              <a:t>Napíšeme odpoveď podľa zadania úlohy.</a:t>
            </a:r>
            <a:endParaRPr lang="sk-SK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áda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Arkád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ád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1320</TotalTime>
  <Words>722</Words>
  <Application>Microsoft Office PowerPoint</Application>
  <PresentationFormat>Prezentácia na obrazovke (4:3)</PresentationFormat>
  <Paragraphs>137</Paragraphs>
  <Slides>16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16</vt:i4>
      </vt:variant>
    </vt:vector>
  </HeadingPairs>
  <TitlesOfParts>
    <vt:vector size="22" baseType="lpstr">
      <vt:lpstr>Arial</vt:lpstr>
      <vt:lpstr>Cambria Math</vt:lpstr>
      <vt:lpstr>Century Schoolbook</vt:lpstr>
      <vt:lpstr>Wingdings</vt:lpstr>
      <vt:lpstr>Wingdings 2</vt:lpstr>
      <vt:lpstr>Arkáda</vt:lpstr>
      <vt:lpstr>Látky a ich vlastnosti</vt:lpstr>
      <vt:lpstr>Zopakujme si: </vt:lpstr>
      <vt:lpstr>Vodný roztok modrej skalice:</vt:lpstr>
      <vt:lpstr>Vodný roztok modrej skalice:</vt:lpstr>
      <vt:lpstr>Hmotnostný zlomok:</vt:lpstr>
      <vt:lpstr>Vodný roztok modrej skalice:</vt:lpstr>
      <vt:lpstr>Hmotnostný zlomok v percentách:</vt:lpstr>
      <vt:lpstr>Ako počítať hmotnostný zlomok:</vt:lpstr>
      <vt:lpstr>Ako počítať hmotnostný zlomok:</vt:lpstr>
      <vt:lpstr>Príklad 1:</vt:lpstr>
      <vt:lpstr>Príklad 2:</vt:lpstr>
      <vt:lpstr>Príklad 3:</vt:lpstr>
      <vt:lpstr>Príklad 4:</vt:lpstr>
      <vt:lpstr>Príklad 5: - pre dvojice</vt:lpstr>
      <vt:lpstr>Príklad 6 :</vt:lpstr>
      <vt:lpstr>Ďakujem za pozornosť!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Látky a ich vlastnosti</dc:title>
  <dc:creator>user</dc:creator>
  <cp:lastModifiedBy>chémia</cp:lastModifiedBy>
  <cp:revision>237</cp:revision>
  <dcterms:created xsi:type="dcterms:W3CDTF">2017-09-03T06:20:55Z</dcterms:created>
  <dcterms:modified xsi:type="dcterms:W3CDTF">2020-11-22T18:22:42Z</dcterms:modified>
</cp:coreProperties>
</file>