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5"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2">
        <a:schemeClr val="bg2"/>
      </p:bgRef>
    </p:bg>
    <p:spTree>
      <p:nvGrpSpPr>
        <p:cNvPr id="1" name=""/>
        <p:cNvGrpSpPr/>
        <p:nvPr/>
      </p:nvGrpSpPr>
      <p:grpSpPr>
        <a:xfrm>
          <a:off x="0" y="0"/>
          <a:ext cx="0" cy="0"/>
          <a:chOff x="0" y="0"/>
          <a:chExt cx="0" cy="0"/>
        </a:xfrm>
      </p:grpSpPr>
      <p:sp>
        <p:nvSpPr>
          <p:cNvPr id="7" name="Voľná form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ľná form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30" name="Zástupný symbol dátumu 29"/>
          <p:cNvSpPr>
            <a:spLocks noGrp="1"/>
          </p:cNvSpPr>
          <p:nvPr>
            <p:ph type="dt" sz="half" idx="10"/>
          </p:nvPr>
        </p:nvSpPr>
        <p:spPr/>
        <p:txBody>
          <a:bodyPr/>
          <a:lstStyle/>
          <a:p>
            <a:fld id="{90A004E8-D730-4C05-A886-13F71752C2AB}" type="datetimeFigureOut">
              <a:rPr lang="sk-SK" smtClean="0"/>
              <a:t>18. 1. 2021</a:t>
            </a:fld>
            <a:endParaRPr lang="sk-SK"/>
          </a:p>
        </p:txBody>
      </p:sp>
      <p:sp>
        <p:nvSpPr>
          <p:cNvPr id="19" name="Zástupný symbol päty 18"/>
          <p:cNvSpPr>
            <a:spLocks noGrp="1"/>
          </p:cNvSpPr>
          <p:nvPr>
            <p:ph type="ftr" sz="quarter" idx="11"/>
          </p:nvPr>
        </p:nvSpPr>
        <p:spPr/>
        <p:txBody>
          <a:bodyPr/>
          <a:lstStyle/>
          <a:p>
            <a:endParaRPr lang="sk-SK"/>
          </a:p>
        </p:txBody>
      </p:sp>
      <p:sp>
        <p:nvSpPr>
          <p:cNvPr id="27" name="Zástupný symbol čísla snímky 26"/>
          <p:cNvSpPr>
            <a:spLocks noGrp="1"/>
          </p:cNvSpPr>
          <p:nvPr>
            <p:ph type="sldNum" sz="quarter" idx="12"/>
          </p:nvPr>
        </p:nvSpPr>
        <p:spPr/>
        <p:txBody>
          <a:bodyPr/>
          <a:lstStyle/>
          <a:p>
            <a:fld id="{D71FAFD0-7E55-4635-8D88-9BB544A69F26}"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90A004E8-D730-4C05-A886-13F71752C2AB}" type="datetimeFigureOut">
              <a:rPr lang="sk-SK" smtClean="0"/>
              <a:t>18. 1. 2021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71FAFD0-7E55-4635-8D88-9BB544A69F26}"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90A004E8-D730-4C05-A886-13F71752C2AB}" type="datetimeFigureOut">
              <a:rPr lang="sk-SK" smtClean="0"/>
              <a:t>18. 1. 2021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71FAFD0-7E55-4635-8D88-9BB544A69F26}"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90A004E8-D730-4C05-A886-13F71752C2AB}" type="datetimeFigureOut">
              <a:rPr lang="sk-SK" smtClean="0"/>
              <a:t>18. 1. 2021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71FAFD0-7E55-4635-8D88-9BB544A69F26}"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2">
        <a:schemeClr val="bg2"/>
      </p:bgRef>
    </p:bg>
    <p:spTree>
      <p:nvGrpSpPr>
        <p:cNvPr id="1" name=""/>
        <p:cNvGrpSpPr/>
        <p:nvPr/>
      </p:nvGrpSpPr>
      <p:grpSpPr>
        <a:xfrm>
          <a:off x="0" y="0"/>
          <a:ext cx="0" cy="0"/>
          <a:chOff x="0" y="0"/>
          <a:chExt cx="0" cy="0"/>
        </a:xfrm>
      </p:grpSpPr>
      <p:sp>
        <p:nvSpPr>
          <p:cNvPr id="7" name="Voľná form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ľná form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90A004E8-D730-4C05-A886-13F71752C2AB}" type="datetimeFigureOut">
              <a:rPr lang="sk-SK" smtClean="0"/>
              <a:t>18. 1. 2021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71FAFD0-7E55-4635-8D88-9BB544A69F26}"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90A004E8-D730-4C05-A886-13F71752C2AB}" type="datetimeFigureOut">
              <a:rPr lang="sk-SK" smtClean="0"/>
              <a:t>18. 1. 2021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71FAFD0-7E55-4635-8D88-9BB544A69F26}"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90A004E8-D730-4C05-A886-13F71752C2AB}" type="datetimeFigureOut">
              <a:rPr lang="sk-SK" smtClean="0"/>
              <a:t>18. 1. 2021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D71FAFD0-7E55-4635-8D88-9BB544A69F26}"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fld id="{90A004E8-D730-4C05-A886-13F71752C2AB}" type="datetimeFigureOut">
              <a:rPr lang="sk-SK" smtClean="0"/>
              <a:t>18. 1. 2021</a:t>
            </a:fld>
            <a:endParaRPr lang="sk-SK"/>
          </a:p>
        </p:txBody>
      </p:sp>
      <p:sp>
        <p:nvSpPr>
          <p:cNvPr id="8" name="Zástupný symbol čísla snímky 7"/>
          <p:cNvSpPr>
            <a:spLocks noGrp="1"/>
          </p:cNvSpPr>
          <p:nvPr>
            <p:ph type="sldNum" sz="quarter" idx="11"/>
          </p:nvPr>
        </p:nvSpPr>
        <p:spPr/>
        <p:txBody>
          <a:bodyPr/>
          <a:lstStyle/>
          <a:p>
            <a:fld id="{D71FAFD0-7E55-4635-8D88-9BB544A69F26}" type="slidenum">
              <a:rPr lang="sk-SK" smtClean="0"/>
              <a:t>‹#›</a:t>
            </a:fld>
            <a:endParaRPr lang="sk-SK"/>
          </a:p>
        </p:txBody>
      </p:sp>
      <p:sp>
        <p:nvSpPr>
          <p:cNvPr id="9" name="Zástupný symbol päty 8"/>
          <p:cNvSpPr>
            <a:spLocks noGrp="1"/>
          </p:cNvSpPr>
          <p:nvPr>
            <p:ph type="ftr" sz="quarter" idx="12"/>
          </p:nvPr>
        </p:nvSpPr>
        <p:spPr/>
        <p:txBody>
          <a:bodyPr/>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90A004E8-D730-4C05-A886-13F71752C2AB}" type="datetimeFigureOut">
              <a:rPr lang="sk-SK" smtClean="0"/>
              <a:t>18. 1. 2021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71FAFD0-7E55-4635-8D88-9BB544A69F26}"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90A004E8-D730-4C05-A886-13F71752C2AB}" type="datetimeFigureOut">
              <a:rPr lang="sk-SK" smtClean="0"/>
              <a:t>18. 1. 2021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156448" y="6422064"/>
            <a:ext cx="762000" cy="365125"/>
          </a:xfrm>
        </p:spPr>
        <p:txBody>
          <a:bodyPr/>
          <a:lstStyle/>
          <a:p>
            <a:fld id="{D71FAFD0-7E55-4635-8D88-9BB544A69F26}"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a:xfrm>
            <a:off x="457200" y="6422064"/>
            <a:ext cx="2133600" cy="365125"/>
          </a:xfrm>
        </p:spPr>
        <p:txBody>
          <a:bodyPr/>
          <a:lstStyle/>
          <a:p>
            <a:fld id="{90A004E8-D730-4C05-A886-13F71752C2AB}" type="datetimeFigureOut">
              <a:rPr lang="sk-SK" smtClean="0"/>
              <a:t>18. 1. 2021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71FAFD0-7E55-4635-8D88-9BB544A69F26}"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ľná form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ľná form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nadpi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0A004E8-D730-4C05-A886-13F71752C2AB}" type="datetimeFigureOut">
              <a:rPr lang="sk-SK" smtClean="0"/>
              <a:t>18. 1. 2021</a:t>
            </a:fld>
            <a:endParaRPr lang="sk-SK"/>
          </a:p>
        </p:txBody>
      </p:sp>
      <p:sp>
        <p:nvSpPr>
          <p:cNvPr id="22" name="Zástupný symbol päty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sk-SK"/>
          </a:p>
        </p:txBody>
      </p:sp>
      <p:sp>
        <p:nvSpPr>
          <p:cNvPr id="18" name="Zástupný symbol čísla snímky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71FAFD0-7E55-4635-8D88-9BB544A69F26}"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sk/url?sa=i&amp;rct=j&amp;q=&amp;esrc=s&amp;source=images&amp;cd=&amp;cad=rja&amp;uact=8&amp;ved=2ahUKEwi5vcmyud7fAhXFGewKHWgdBmIQjRx6BAgBEAU&amp;url=https://energiogklima.no/to-grader/ekspertintervjuet-brukt-plast-er-en-ressurs/&amp;psig=AOvVaw1Qn3uGpbs48QYivPABx91C&amp;ust=154704593645927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sk/url?sa=i&amp;rct=j&amp;q=&amp;esrc=s&amp;source=images&amp;cd=&amp;ved=2ahUKEwjm5pKQwd7fAhUNNOwKHaOAAi4QjRx6BAgBEAU&amp;url=https://www.rc-machines.com/en/materials/nylon/pertinax&amp;psig=AOvVaw15R3Kso0_QmTT-myAKMDW1&amp;ust=1547048004851274"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google.sk/url?sa=i&amp;rct=j&amp;q=&amp;esrc=s&amp;source=images&amp;cd=&amp;cad=rja&amp;uact=8&amp;ved=2ahUKEwjlgsr0wd7fAhVDMewKHQvnD8oQjRx6BAgBEAU&amp;url=/url?sa%3Di%26rct%3Dj%26q%3D%26esrc%3Ds%26source%3Dimages%26cd%3D%26ved%3D%26url%3Dhttps%3A%2F%2Fpixabay.com%2Fsk%2Fbakelit-retro-plast-star%25C3%25BD-%25C4%258Dierna-1595847%2F%26psig%3DAOvVaw0v8-ZtzxuqEz5t4kuR3aTR%26ust%3D1547048221344747&amp;psig=AOvVaw0v8-ZtzxuqEz5t4kuR3aTR&amp;ust=154704822134474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sk/url?sa=i&amp;rct=j&amp;q=&amp;esrc=s&amp;source=images&amp;cd=&amp;cad=rja&amp;uact=8&amp;ved=&amp;url=https://www.ceskestavby.cz/clanky/spravne-zatepleni-je-klicem-k-pudnimu-bytu-21756.html&amp;psig=AOvVaw3spoKzkMl2WGGpZrCA0Uii&amp;ust=1547048861976791" TargetMode="External"/><Relationship Id="rId2" Type="http://schemas.openxmlformats.org/officeDocument/2006/relationships/hyperlink" Target="https://www.google.sk/url?sa=i&amp;rct=j&amp;q=&amp;esrc=s&amp;source=images&amp;cd=&amp;ved=2ahUKEwjGs8-hxN7fAhXFKewKHeVUAOcQjRx6BAgBEAU&amp;url=https://stavba.tzb-info.cz/tepelne-izolace/297-polystyrenove-izolace&amp;psig=AOvVaw3spoKzkMl2WGGpZrCA0Uii&amp;ust=1547048861976791"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sk/url?sa=i&amp;rct=j&amp;q=&amp;esrc=s&amp;source=images&amp;cd=&amp;cad=rja&amp;uact=8&amp;ved=2ahUKEwiwqb31xd7fAhXMPOwKHSFWAikQjRx6BAgBEAU&amp;url=http://sk.zhaoxing-extruder.com/plastic-tpu-pipe-tube-extrusion-machine&amp;psig=AOvVaw2pqxrP4qQrMlOCd_HoKFUF&amp;ust=154704929692733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sk/url?sa=i&amp;rct=j&amp;q=&amp;esrc=s&amp;source=images&amp;cd=&amp;ved=2ahUKEwjdt_CvyN7fAhUGMewKHX2cAIQQjRx6BAgBEAU&amp;url=/url?sa%3Di%26rct%3Dj%26q%3D%26esrc%3Ds%26source%3Dimages%26cd%3D%26ved%3D%26url%3Dhttps%3A%2F%2Fvat.pravda.sk%2Fzem%2Fclanok%2F450398-priliv-plastoveho-odpadu-v-oceanoch-sa-stupnuje%2F%26psig%3DAOvVaw1_drtuwsZ7O0TbHwzRky5S%26ust%3D1547049949010294&amp;psig=AOvVaw1_drtuwsZ7O0TbHwzRky5S&amp;ust=1547049949010294"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aprilmagazin.curaprox.com/vahate-nad-farebnymi-kosmi-ilustrovany-navod-na-triedenie-odpadu-vas-nauci-ktory-odpad-kam-patr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1628800"/>
            <a:ext cx="7772400" cy="1872208"/>
          </a:xfrm>
        </p:spPr>
        <p:txBody>
          <a:bodyPr>
            <a:normAutofit/>
          </a:bodyPr>
          <a:lstStyle/>
          <a:p>
            <a:pPr algn="ctr"/>
            <a:r>
              <a:rPr lang="sk-SK" sz="6700" dirty="0" smtClean="0">
                <a:solidFill>
                  <a:schemeClr val="accent3">
                    <a:lumMod val="50000"/>
                  </a:schemeClr>
                </a:solidFill>
              </a:rPr>
              <a:t>P </a:t>
            </a:r>
            <a:r>
              <a:rPr lang="sk-SK" sz="6700" dirty="0" smtClean="0">
                <a:solidFill>
                  <a:srgbClr val="FF0000"/>
                </a:solidFill>
              </a:rPr>
              <a:t>l </a:t>
            </a:r>
            <a:r>
              <a:rPr lang="sk-SK" sz="6700" dirty="0" smtClean="0">
                <a:solidFill>
                  <a:srgbClr val="0070C0"/>
                </a:solidFill>
              </a:rPr>
              <a:t>a </a:t>
            </a:r>
            <a:r>
              <a:rPr lang="sk-SK" sz="6700" dirty="0" smtClean="0">
                <a:solidFill>
                  <a:srgbClr val="92D050"/>
                </a:solidFill>
              </a:rPr>
              <a:t>s </a:t>
            </a:r>
            <a:r>
              <a:rPr lang="sk-SK" sz="6700" dirty="0" smtClean="0">
                <a:solidFill>
                  <a:schemeClr val="accent5">
                    <a:lumMod val="20000"/>
                    <a:lumOff val="80000"/>
                  </a:schemeClr>
                </a:solidFill>
              </a:rPr>
              <a:t>t </a:t>
            </a:r>
            <a:r>
              <a:rPr lang="sk-SK" sz="6700" dirty="0" smtClean="0">
                <a:solidFill>
                  <a:srgbClr val="FF0000"/>
                </a:solidFill>
              </a:rPr>
              <a:t>y</a:t>
            </a:r>
            <a:endParaRPr lang="sk-SK" sz="67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9712" y="404664"/>
            <a:ext cx="7498080" cy="1143000"/>
          </a:xfrm>
        </p:spPr>
        <p:txBody>
          <a:bodyPr/>
          <a:lstStyle/>
          <a:p>
            <a:pPr algn="ctr"/>
            <a:r>
              <a:rPr lang="sk-SK" dirty="0" smtClean="0"/>
              <a:t> Plast</a:t>
            </a:r>
            <a:endParaRPr lang="sk-SK" dirty="0"/>
          </a:p>
        </p:txBody>
      </p:sp>
      <p:sp>
        <p:nvSpPr>
          <p:cNvPr id="3" name="Zástupný symbol obsahu 2"/>
          <p:cNvSpPr>
            <a:spLocks noGrp="1"/>
          </p:cNvSpPr>
          <p:nvPr>
            <p:ph idx="1"/>
          </p:nvPr>
        </p:nvSpPr>
        <p:spPr>
          <a:xfrm>
            <a:off x="251520" y="1961456"/>
            <a:ext cx="8568952" cy="4896544"/>
          </a:xfrm>
        </p:spPr>
        <p:txBody>
          <a:bodyPr>
            <a:normAutofit fontScale="77500" lnSpcReduction="20000"/>
          </a:bodyPr>
          <a:lstStyle/>
          <a:p>
            <a:r>
              <a:rPr lang="sk-SK" dirty="0" smtClean="0"/>
              <a:t>Charakteristika: plasty patria medzi najpoužívanejšie materiály vo všetkých odvetviach priemyslu aj spotrebného tovaru (okná, bižutéria, strojníctvo, stavebníctvo, biela technika)</a:t>
            </a:r>
          </a:p>
          <a:p>
            <a:r>
              <a:rPr lang="sk-SK" dirty="0" smtClean="0"/>
              <a:t>vyrábajú sa chemickými reakciami, </a:t>
            </a:r>
            <a:r>
              <a:rPr lang="sk-SK" dirty="0" err="1" smtClean="0"/>
              <a:t>polyadíciou</a:t>
            </a:r>
            <a:r>
              <a:rPr lang="sk-SK" dirty="0" smtClean="0"/>
              <a:t>, polymerizáciou, </a:t>
            </a:r>
            <a:r>
              <a:rPr lang="sk-SK" dirty="0" err="1" smtClean="0"/>
              <a:t>polykondenzáciou</a:t>
            </a:r>
            <a:r>
              <a:rPr lang="sk-SK" dirty="0" smtClean="0"/>
              <a:t> alebo ich kombináciou </a:t>
            </a:r>
          </a:p>
          <a:p>
            <a:r>
              <a:rPr lang="sk-SK" dirty="0" smtClean="0"/>
              <a:t>vyrábajú sa z látok, ktoré sa nachádzajú predovšetkým v rope ale aj v zemnom plyne a v uhlí. O ich spracovanie sa starajú odvetvia chemického a petrochemického priemyslu. Plasty sú ľahko tvarovateľné, dajú sa z nich vyrobiť polotovary (fólie, dosky, rúrky, </a:t>
            </a:r>
            <a:r>
              <a:rPr lang="sk-SK" dirty="0" err="1" smtClean="0"/>
              <a:t>pelety</a:t>
            </a:r>
            <a:r>
              <a:rPr lang="sk-SK" dirty="0" smtClean="0"/>
              <a:t>, tablety, drôty, drvina) na výrobu predmetov bežnej spotreby. Sú najnovšími materiálmi, ktoré sa používajú na obaly a balenia, a tiež ako základ pre kompozitné materiály.</a:t>
            </a:r>
          </a:p>
          <a:p>
            <a:pPr>
              <a:buNone/>
            </a:pPr>
            <a:endParaRPr lang="sk-SK" dirty="0"/>
          </a:p>
        </p:txBody>
      </p:sp>
      <p:pic>
        <p:nvPicPr>
          <p:cNvPr id="37890" name="Picture 2" descr="Súvisiaci obrázok">
            <a:hlinkClick r:id="rId2"/>
          </p:cNvPr>
          <p:cNvPicPr>
            <a:picLocks noChangeAspect="1" noChangeArrowheads="1"/>
          </p:cNvPicPr>
          <p:nvPr/>
        </p:nvPicPr>
        <p:blipFill>
          <a:blip r:embed="rId3" cstate="print"/>
          <a:srcRect/>
          <a:stretch>
            <a:fillRect/>
          </a:stretch>
        </p:blipFill>
        <p:spPr bwMode="auto">
          <a:xfrm>
            <a:off x="395536" y="188640"/>
            <a:ext cx="2711781" cy="1623547"/>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23728" y="548680"/>
            <a:ext cx="7467600" cy="850106"/>
          </a:xfrm>
        </p:spPr>
        <p:txBody>
          <a:bodyPr/>
          <a:lstStyle/>
          <a:p>
            <a:pPr algn="ctr"/>
            <a:r>
              <a:rPr lang="sk-SK" dirty="0" smtClean="0"/>
              <a:t>Rozdelenie plastov</a:t>
            </a:r>
            <a:endParaRPr lang="sk-SK" dirty="0"/>
          </a:p>
        </p:txBody>
      </p:sp>
      <p:sp>
        <p:nvSpPr>
          <p:cNvPr id="3" name="Zástupný symbol obsahu 2"/>
          <p:cNvSpPr>
            <a:spLocks noGrp="1"/>
          </p:cNvSpPr>
          <p:nvPr>
            <p:ph idx="1"/>
          </p:nvPr>
        </p:nvSpPr>
        <p:spPr>
          <a:xfrm>
            <a:off x="251520" y="2564904"/>
            <a:ext cx="5832648" cy="4464496"/>
          </a:xfrm>
        </p:spPr>
        <p:txBody>
          <a:bodyPr>
            <a:normAutofit/>
          </a:bodyPr>
          <a:lstStyle/>
          <a:p>
            <a:pPr>
              <a:buNone/>
            </a:pPr>
            <a:endParaRPr lang="sk-SK" sz="2400" dirty="0" smtClean="0"/>
          </a:p>
          <a:p>
            <a:r>
              <a:rPr lang="sk-SK" sz="2400" dirty="0" smtClean="0"/>
              <a:t>Rozdelenie: </a:t>
            </a:r>
            <a:r>
              <a:rPr lang="sk-SK" sz="2400" dirty="0" err="1" smtClean="0"/>
              <a:t>Rektoplasty,Termoplasty</a:t>
            </a:r>
            <a:r>
              <a:rPr lang="sk-SK" sz="2400" dirty="0" smtClean="0"/>
              <a:t>.</a:t>
            </a:r>
          </a:p>
          <a:p>
            <a:endParaRPr lang="sk-SK" sz="2400" dirty="0" smtClean="0"/>
          </a:p>
          <a:p>
            <a:r>
              <a:rPr lang="sk-SK" sz="2400" b="1" dirty="0" smtClean="0"/>
              <a:t>REKTOPLASTY</a:t>
            </a:r>
            <a:r>
              <a:rPr lang="sk-SK" sz="2400" dirty="0" smtClean="0"/>
              <a:t> sú teplom </a:t>
            </a:r>
            <a:r>
              <a:rPr lang="sk-SK" sz="2400" dirty="0" err="1" smtClean="0"/>
              <a:t>tvrditeľné</a:t>
            </a:r>
            <a:r>
              <a:rPr lang="sk-SK" sz="2400" dirty="0" smtClean="0"/>
              <a:t>. Teplom sa najprv tavia a potom vytvrdzujú (stávajú sa netaviteľnými – pri ďalšom</a:t>
            </a:r>
          </a:p>
          <a:p>
            <a:r>
              <a:rPr lang="sk-SK" sz="2400" dirty="0" smtClean="0"/>
              <a:t>Bakelit (</a:t>
            </a:r>
            <a:r>
              <a:rPr lang="sk-SK" sz="2400" dirty="0" err="1" smtClean="0"/>
              <a:t>zásuvky,vypínače,svorkovnice</a:t>
            </a:r>
            <a:endParaRPr lang="sk-SK" sz="2400" dirty="0" smtClean="0"/>
          </a:p>
          <a:p>
            <a:r>
              <a:rPr lang="sk-SK" sz="2400" dirty="0" err="1" smtClean="0"/>
              <a:t>Pertimax</a:t>
            </a:r>
            <a:endParaRPr lang="sk-SK" sz="2400" dirty="0" smtClean="0"/>
          </a:p>
          <a:p>
            <a:pPr>
              <a:buNone/>
            </a:pPr>
            <a:endParaRPr lang="sk-SK" sz="2400" dirty="0" smtClean="0"/>
          </a:p>
          <a:p>
            <a:pPr>
              <a:buNone/>
            </a:pPr>
            <a:endParaRPr lang="sk-SK" sz="2400" dirty="0" smtClean="0"/>
          </a:p>
          <a:p>
            <a:pPr>
              <a:buNone/>
            </a:pPr>
            <a:endParaRPr lang="sk-SK" sz="2400" dirty="0"/>
          </a:p>
        </p:txBody>
      </p:sp>
      <p:pic>
        <p:nvPicPr>
          <p:cNvPr id="53250" name="Picture 2" descr="Výsledok vyhľadávania obrázkov pre dopyt pertinax">
            <a:hlinkClick r:id="rId2"/>
          </p:cNvPr>
          <p:cNvPicPr>
            <a:picLocks noChangeAspect="1" noChangeArrowheads="1"/>
          </p:cNvPicPr>
          <p:nvPr/>
        </p:nvPicPr>
        <p:blipFill>
          <a:blip r:embed="rId3" cstate="print"/>
          <a:srcRect/>
          <a:stretch>
            <a:fillRect/>
          </a:stretch>
        </p:blipFill>
        <p:spPr bwMode="auto">
          <a:xfrm>
            <a:off x="251520" y="764704"/>
            <a:ext cx="2735026" cy="1942754"/>
          </a:xfrm>
          <a:prstGeom prst="rect">
            <a:avLst/>
          </a:prstGeom>
          <a:noFill/>
        </p:spPr>
      </p:pic>
      <p:pic>
        <p:nvPicPr>
          <p:cNvPr id="53256" name="Picture 8" descr="Výsledok vyhľadávania obrázkov pre dopyt bakelit plast">
            <a:hlinkClick r:id="rId4"/>
          </p:cNvPr>
          <p:cNvPicPr>
            <a:picLocks noChangeAspect="1" noChangeArrowheads="1"/>
          </p:cNvPicPr>
          <p:nvPr/>
        </p:nvPicPr>
        <p:blipFill>
          <a:blip r:embed="rId5" cstate="print"/>
          <a:srcRect/>
          <a:stretch>
            <a:fillRect/>
          </a:stretch>
        </p:blipFill>
        <p:spPr bwMode="auto">
          <a:xfrm>
            <a:off x="6228184" y="3068960"/>
            <a:ext cx="2749287" cy="2060848"/>
          </a:xfrm>
          <a:prstGeom prst="rect">
            <a:avLst/>
          </a:prstGeom>
          <a:noFill/>
        </p:spPr>
      </p:pic>
      <p:sp>
        <p:nvSpPr>
          <p:cNvPr id="9" name="Obdĺžnik 8"/>
          <p:cNvSpPr/>
          <p:nvPr/>
        </p:nvSpPr>
        <p:spPr>
          <a:xfrm>
            <a:off x="0" y="188640"/>
            <a:ext cx="2880320" cy="58477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sk-SK" sz="32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Pertimax</a:t>
            </a:r>
            <a:endParaRPr lang="sk-SK"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 name="Obdĺžnik 9"/>
          <p:cNvSpPr/>
          <p:nvPr/>
        </p:nvSpPr>
        <p:spPr>
          <a:xfrm>
            <a:off x="6489600" y="2132856"/>
            <a:ext cx="1962397" cy="584775"/>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Bakelit</a:t>
            </a:r>
            <a:endParaRPr lang="sk-SK"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60648"/>
            <a:ext cx="7467600" cy="1143000"/>
          </a:xfrm>
        </p:spPr>
        <p:txBody>
          <a:bodyPr/>
          <a:lstStyle/>
          <a:p>
            <a:pPr algn="ctr"/>
            <a:r>
              <a:rPr lang="sk-SK" dirty="0" smtClean="0"/>
              <a:t>Termoplasty</a:t>
            </a:r>
            <a:endParaRPr lang="sk-SK" dirty="0"/>
          </a:p>
        </p:txBody>
      </p:sp>
      <p:sp>
        <p:nvSpPr>
          <p:cNvPr id="3" name="Zástupný symbol obsahu 2"/>
          <p:cNvSpPr>
            <a:spLocks noGrp="1"/>
          </p:cNvSpPr>
          <p:nvPr>
            <p:ph idx="1"/>
          </p:nvPr>
        </p:nvSpPr>
        <p:spPr>
          <a:xfrm>
            <a:off x="0" y="836712"/>
            <a:ext cx="7467600" cy="4525963"/>
          </a:xfrm>
        </p:spPr>
        <p:txBody>
          <a:bodyPr>
            <a:normAutofit fontScale="77500" lnSpcReduction="20000"/>
          </a:bodyPr>
          <a:lstStyle/>
          <a:p>
            <a:pPr>
              <a:buNone/>
            </a:pPr>
            <a:endParaRPr lang="sk-SK" dirty="0" smtClean="0"/>
          </a:p>
          <a:p>
            <a:endParaRPr lang="sk-SK" dirty="0" smtClean="0"/>
          </a:p>
          <a:p>
            <a:r>
              <a:rPr lang="sk-SK" b="1" dirty="0" smtClean="0"/>
              <a:t>TERMOPLASTY</a:t>
            </a:r>
          </a:p>
          <a:p>
            <a:endParaRPr lang="sk-SK" b="1" dirty="0" smtClean="0"/>
          </a:p>
          <a:p>
            <a:r>
              <a:rPr lang="sk-SK" dirty="0" smtClean="0"/>
              <a:t>sú teplom tvárne (mäknú). Po ochladení znova tvrdnú (stuhnú) Bežne používané druhy termoplastov – polyetylén (tienidlá, svietidlá, smerovky automobilov)</a:t>
            </a:r>
          </a:p>
          <a:p>
            <a:pPr>
              <a:buNone/>
            </a:pPr>
            <a:endParaRPr lang="sk-SK" dirty="0" smtClean="0"/>
          </a:p>
          <a:p>
            <a:r>
              <a:rPr lang="sk-SK" dirty="0" smtClean="0"/>
              <a:t>PVC (rúry, armatúry)</a:t>
            </a:r>
          </a:p>
          <a:p>
            <a:r>
              <a:rPr lang="sk-SK" dirty="0" smtClean="0"/>
              <a:t>polyamid (ozub. kolesá, výstuž do pneumatík)</a:t>
            </a:r>
          </a:p>
          <a:p>
            <a:r>
              <a:rPr lang="sk-SK" dirty="0" smtClean="0"/>
              <a:t>polyuretán (ako izolátor)</a:t>
            </a:r>
          </a:p>
          <a:p>
            <a:r>
              <a:rPr lang="sk-SK" dirty="0" smtClean="0"/>
              <a:t>polystyrén (izolačná hmota)</a:t>
            </a:r>
          </a:p>
          <a:p>
            <a:endParaRPr lang="sk-SK" dirty="0"/>
          </a:p>
        </p:txBody>
      </p:sp>
      <p:sp>
        <p:nvSpPr>
          <p:cNvPr id="52228" name="AutoShape 4" descr="Výsledok vyhľadávania obrázkov pre dopyt polystyren">
            <a:hlinkClick r:id="rId2"/>
          </p:cNvPr>
          <p:cNvSpPr>
            <a:spLocks noChangeAspect="1" noChangeArrowheads="1"/>
          </p:cNvSpPr>
          <p:nvPr/>
        </p:nvSpPr>
        <p:spPr bwMode="auto">
          <a:xfrm>
            <a:off x="101600"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230" name="AutoShape 6" descr="Výsledok vyhľadávania obrázkov pre dopyt polystyren">
            <a:hlinkClick r:id="rId2"/>
          </p:cNvPr>
          <p:cNvSpPr>
            <a:spLocks noChangeAspect="1" noChangeArrowheads="1"/>
          </p:cNvSpPr>
          <p:nvPr/>
        </p:nvSpPr>
        <p:spPr bwMode="auto">
          <a:xfrm>
            <a:off x="101600"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232" name="AutoShape 8" descr="Výsledok vyhľadávania obrázkov pre dopyt polystyren">
            <a:hlinkClick r:id="rId2"/>
          </p:cNvPr>
          <p:cNvSpPr>
            <a:spLocks noChangeAspect="1" noChangeArrowheads="1"/>
          </p:cNvSpPr>
          <p:nvPr/>
        </p:nvSpPr>
        <p:spPr bwMode="auto">
          <a:xfrm>
            <a:off x="101600"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52234" name="Picture 10" descr="Súvisiaci obrázok">
            <a:hlinkClick r:id="rId3"/>
          </p:cNvPr>
          <p:cNvPicPr>
            <a:picLocks noChangeAspect="1" noChangeArrowheads="1"/>
          </p:cNvPicPr>
          <p:nvPr/>
        </p:nvPicPr>
        <p:blipFill>
          <a:blip r:embed="rId4" cstate="print"/>
          <a:srcRect/>
          <a:stretch>
            <a:fillRect/>
          </a:stretch>
        </p:blipFill>
        <p:spPr bwMode="auto">
          <a:xfrm>
            <a:off x="4788024" y="4941168"/>
            <a:ext cx="2592288" cy="1741154"/>
          </a:xfrm>
          <a:prstGeom prst="rect">
            <a:avLst/>
          </a:prstGeom>
          <a:noFill/>
        </p:spPr>
      </p:pic>
      <p:cxnSp>
        <p:nvCxnSpPr>
          <p:cNvPr id="10" name="Rovná spojovacia šípka 9"/>
          <p:cNvCxnSpPr/>
          <p:nvPr/>
        </p:nvCxnSpPr>
        <p:spPr>
          <a:xfrm>
            <a:off x="2771800" y="5301208"/>
            <a:ext cx="158417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Spracovanie</a:t>
            </a:r>
            <a:endParaRPr lang="sk-SK" dirty="0"/>
          </a:p>
        </p:txBody>
      </p:sp>
      <p:sp>
        <p:nvSpPr>
          <p:cNvPr id="3" name="Zástupný symbol obsahu 2"/>
          <p:cNvSpPr>
            <a:spLocks noGrp="1"/>
          </p:cNvSpPr>
          <p:nvPr>
            <p:ph idx="1"/>
          </p:nvPr>
        </p:nvSpPr>
        <p:spPr/>
        <p:txBody>
          <a:bodyPr/>
          <a:lstStyle/>
          <a:p>
            <a:r>
              <a:rPr lang="sk-SK" b="1" dirty="0" smtClean="0"/>
              <a:t>Spracovanie</a:t>
            </a:r>
            <a:r>
              <a:rPr lang="sk-SK" dirty="0" smtClean="0"/>
              <a:t>: tvárnením (vstrekovanie, lisovanie, pretláčanie, vytláčanie a valcovanie), trieskovým obrábaním, </a:t>
            </a:r>
            <a:r>
              <a:rPr lang="sk-SK" dirty="0" err="1" smtClean="0"/>
              <a:t>zváranim</a:t>
            </a:r>
            <a:r>
              <a:rPr lang="sk-SK" dirty="0" smtClean="0"/>
              <a:t>, odlievaním</a:t>
            </a:r>
            <a:r>
              <a:rPr lang="sk-SK" dirty="0" smtClean="0"/>
              <a:t>, lepením a tmelením pri teplotách 90° - 120°C</a:t>
            </a:r>
            <a:endParaRPr lang="sk-SK" dirty="0"/>
          </a:p>
        </p:txBody>
      </p:sp>
      <p:pic>
        <p:nvPicPr>
          <p:cNvPr id="54274" name="Picture 2" descr="Výsledok vyhľadávania obrázkov pre dopyt vytlacanie plastov">
            <a:hlinkClick r:id="rId2"/>
          </p:cNvPr>
          <p:cNvPicPr>
            <a:picLocks noChangeAspect="1" noChangeArrowheads="1"/>
          </p:cNvPicPr>
          <p:nvPr/>
        </p:nvPicPr>
        <p:blipFill>
          <a:blip r:embed="rId3" cstate="print"/>
          <a:srcRect/>
          <a:stretch>
            <a:fillRect/>
          </a:stretch>
        </p:blipFill>
        <p:spPr bwMode="auto">
          <a:xfrm>
            <a:off x="467544" y="4221088"/>
            <a:ext cx="3168352" cy="2374802"/>
          </a:xfrm>
          <a:prstGeom prst="rect">
            <a:avLst/>
          </a:prstGeom>
          <a:noFill/>
        </p:spPr>
      </p:pic>
      <p:sp>
        <p:nvSpPr>
          <p:cNvPr id="7" name="Obdĺžnik 6"/>
          <p:cNvSpPr/>
          <p:nvPr/>
        </p:nvSpPr>
        <p:spPr>
          <a:xfrm>
            <a:off x="4572000" y="4869160"/>
            <a:ext cx="4572000" cy="1200329"/>
          </a:xfrm>
          <a:prstGeom prst="rect">
            <a:avLst/>
          </a:prstGeom>
          <a:noFill/>
        </p:spPr>
        <p:txBody>
          <a:bodyPr wrap="square" lIns="91440" tIns="45720" rIns="91440" bIns="45720">
            <a:spAutoFit/>
          </a:bodyPr>
          <a:lstStyle/>
          <a:p>
            <a:pPr algn="ctr"/>
            <a:r>
              <a:rPr lang="sk-SK"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Stroj na vytláčanie plastov</a:t>
            </a:r>
            <a:endParaRPr lang="sk-SK"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cxnSp>
        <p:nvCxnSpPr>
          <p:cNvPr id="9" name="Zalomená spojnica 8"/>
          <p:cNvCxnSpPr/>
          <p:nvPr/>
        </p:nvCxnSpPr>
        <p:spPr>
          <a:xfrm rot="10800000">
            <a:off x="3779912" y="4653136"/>
            <a:ext cx="792088" cy="57606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Obrábanie Plastov</a:t>
            </a:r>
            <a:endParaRPr lang="sk-SK" dirty="0"/>
          </a:p>
        </p:txBody>
      </p:sp>
      <p:sp>
        <p:nvSpPr>
          <p:cNvPr id="3" name="Zástupný symbol obsahu 2"/>
          <p:cNvSpPr>
            <a:spLocks noGrp="1"/>
          </p:cNvSpPr>
          <p:nvPr>
            <p:ph idx="1"/>
          </p:nvPr>
        </p:nvSpPr>
        <p:spPr/>
        <p:txBody>
          <a:bodyPr>
            <a:normAutofit fontScale="70000" lnSpcReduction="20000"/>
          </a:bodyPr>
          <a:lstStyle/>
          <a:p>
            <a:r>
              <a:rPr lang="sk-SK" b="1" dirty="0" smtClean="0"/>
              <a:t>Obrábanie plastov</a:t>
            </a:r>
          </a:p>
          <a:p>
            <a:pPr>
              <a:buNone/>
            </a:pPr>
            <a:endParaRPr lang="sk-SK" b="1" dirty="0" smtClean="0"/>
          </a:p>
          <a:p>
            <a:r>
              <a:rPr lang="sk-SK" dirty="0" smtClean="0"/>
              <a:t>okrem brúsenia možno pre opracovanie plastov použiť ostatné účelové procesy rezaním, keď je pred procesom potrebné povrch ošetriť, vyrovnať a </a:t>
            </a:r>
            <a:r>
              <a:rPr lang="sk-SK" dirty="0" err="1" smtClean="0"/>
              <a:t>prípradne</a:t>
            </a:r>
            <a:r>
              <a:rPr lang="sk-SK" dirty="0" smtClean="0"/>
              <a:t> tepelne spracovať.</a:t>
            </a:r>
          </a:p>
          <a:p>
            <a:endParaRPr lang="sk-SK" dirty="0" smtClean="0"/>
          </a:p>
          <a:p>
            <a:r>
              <a:rPr lang="sk-SK" dirty="0" smtClean="0"/>
              <a:t>Dobré pevnostné podmienky niektorých plastov dovoľujú v mnohých prípadoch použiť ich ako náhradu za oceľové materiály. Tieto vlastnosti spĺňa hlavne silón, ktorý sa dá obrábať všetkými možnými spôsobmi napr. sústružiť, frézovať. Na rozdiel od obrábania kovov, plasty sa obrábajú pri vyšších rezných rýchlostiach. Taveniu plastov pri obrábaní predchádzame chladením napr. vodou alebo emulziou.</a:t>
            </a:r>
          </a:p>
          <a:p>
            <a:endParaRPr lang="sk-SK"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611560" y="260648"/>
            <a:ext cx="7488832" cy="3293209"/>
          </a:xfrm>
          <a:prstGeom prst="rect">
            <a:avLst/>
          </a:prstGeom>
        </p:spPr>
        <p:txBody>
          <a:bodyPr wrap="square">
            <a:spAutoFit/>
          </a:bodyPr>
          <a:lstStyle/>
          <a:p>
            <a:r>
              <a:rPr lang="sk-SK" sz="2000" b="1" dirty="0" smtClean="0"/>
              <a:t>Ekologické problémy</a:t>
            </a:r>
          </a:p>
          <a:p>
            <a:r>
              <a:rPr lang="sk-SK" sz="2000" dirty="0" smtClean="0"/>
              <a:t>plasty tvoria 7 - 9 % (objemom viac) všetkého odpadu. Plasty sa dlhodobo biologicky nerozkladajú desiatky až stovky rokov. Pri spaľovaní niektorých druhov unikajú do ovzdušia škodlivé látky (napr. pri spaľovaní PVC). </a:t>
            </a:r>
            <a:br>
              <a:rPr lang="sk-SK" sz="2000" dirty="0" smtClean="0"/>
            </a:br>
            <a:r>
              <a:rPr lang="sk-SK" sz="2000" dirty="0" smtClean="0"/>
              <a:t>Obsah škodlivých látok pri rozklade a likvidácii v plastoch je vysoký – keďže plasty obsahujú rôzne zmäkčovadlá, stabilizátory. Farbivá s obsahom ťažkých kovov n </a:t>
            </a:r>
            <a:r>
              <a:rPr lang="sk-SK" sz="2000" dirty="0" err="1" smtClean="0"/>
              <a:t>abáze</a:t>
            </a:r>
            <a:r>
              <a:rPr lang="sk-SK" sz="2000" dirty="0" smtClean="0"/>
              <a:t> </a:t>
            </a:r>
            <a:r>
              <a:rPr lang="sk-SK" sz="2000" dirty="0" err="1" smtClean="0"/>
              <a:t>bifenotov</a:t>
            </a:r>
            <a:r>
              <a:rPr lang="sk-SK" sz="2000" dirty="0" smtClean="0"/>
              <a:t> sú nebezpečné pre živé organizmy (spôsobujú mozgové príhody, hračky pre deti, obuv, odevy)</a:t>
            </a:r>
            <a:endParaRPr lang="sk-SK" sz="2000" dirty="0"/>
          </a:p>
        </p:txBody>
      </p:sp>
      <p:pic>
        <p:nvPicPr>
          <p:cNvPr id="55298" name="Picture 2" descr="Výsledok vyhľadávania obrázkov pre dopyt znecistene more plastami">
            <a:hlinkClick r:id="rId2"/>
          </p:cNvPr>
          <p:cNvPicPr>
            <a:picLocks noChangeAspect="1" noChangeArrowheads="1"/>
          </p:cNvPicPr>
          <p:nvPr/>
        </p:nvPicPr>
        <p:blipFill>
          <a:blip r:embed="rId3" cstate="print"/>
          <a:srcRect/>
          <a:stretch>
            <a:fillRect/>
          </a:stretch>
        </p:blipFill>
        <p:spPr bwMode="auto">
          <a:xfrm>
            <a:off x="683568" y="3573016"/>
            <a:ext cx="7820025" cy="2952328"/>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7391672" cy="1584176"/>
          </a:xfrm>
        </p:spPr>
        <p:txBody>
          <a:bodyPr>
            <a:normAutofit/>
          </a:bodyPr>
          <a:lstStyle/>
          <a:p>
            <a:r>
              <a:rPr lang="sk-SK" sz="2400" dirty="0" smtClean="0"/>
              <a:t>Recykláciou oproti výrobe z primárnych zdrojov šetríme energiu - pre jednotlivé suroviny to predstavuje percentuálnu úsporu energie 97% v prípade plastov.</a:t>
            </a:r>
            <a:endParaRPr lang="sk-SK" sz="2400" dirty="0"/>
          </a:p>
        </p:txBody>
      </p:sp>
      <p:sp>
        <p:nvSpPr>
          <p:cNvPr id="3" name="Zástupný symbol obsahu 2"/>
          <p:cNvSpPr>
            <a:spLocks noGrp="1"/>
          </p:cNvSpPr>
          <p:nvPr>
            <p:ph idx="1"/>
          </p:nvPr>
        </p:nvSpPr>
        <p:spPr>
          <a:xfrm>
            <a:off x="251520" y="1700808"/>
            <a:ext cx="7467600" cy="2448273"/>
          </a:xfrm>
        </p:spPr>
        <p:txBody>
          <a:bodyPr>
            <a:normAutofit/>
          </a:bodyPr>
          <a:lstStyle/>
          <a:p>
            <a:r>
              <a:rPr lang="sk-SK" sz="2000" dirty="0" smtClean="0"/>
              <a:t>Množstvo odpadov z obalov a fliaš neustále narastá, tvorí až 45% objemu domácich odpadov. </a:t>
            </a:r>
            <a:br>
              <a:rPr lang="sk-SK" sz="2000" dirty="0" smtClean="0"/>
            </a:br>
            <a:r>
              <a:rPr lang="sk-SK" sz="2000" dirty="0" smtClean="0"/>
              <a:t>• Jedna prevádzka </a:t>
            </a:r>
            <a:r>
              <a:rPr lang="sk-SK" sz="2000" dirty="0" err="1" smtClean="0"/>
              <a:t>McDonald’s</a:t>
            </a:r>
            <a:r>
              <a:rPr lang="sk-SK" sz="2000" dirty="0" smtClean="0"/>
              <a:t> (</a:t>
            </a:r>
            <a:r>
              <a:rPr lang="sk-SK" sz="2000" dirty="0" err="1" smtClean="0"/>
              <a:t>McD</a:t>
            </a:r>
            <a:r>
              <a:rPr lang="sk-SK" sz="2000" dirty="0" smtClean="0"/>
              <a:t>) vyprodukuje denne v priemere 64kg obalového odpadu (okrem balenia pokrmov), ročne do 24 ton.</a:t>
            </a:r>
            <a:endParaRPr lang="sk-SK" sz="2000" dirty="0"/>
          </a:p>
        </p:txBody>
      </p:sp>
      <p:pic>
        <p:nvPicPr>
          <p:cNvPr id="58372" name="Picture 4" descr="Výsledok vyhľadávania obrázkov pre dopyt triedenie plastov">
            <a:hlinkClick r:id="rId2"/>
          </p:cNvPr>
          <p:cNvPicPr>
            <a:picLocks noChangeAspect="1" noChangeArrowheads="1"/>
          </p:cNvPicPr>
          <p:nvPr/>
        </p:nvPicPr>
        <p:blipFill>
          <a:blip r:embed="rId3" cstate="print"/>
          <a:srcRect/>
          <a:stretch>
            <a:fillRect/>
          </a:stretch>
        </p:blipFill>
        <p:spPr bwMode="auto">
          <a:xfrm>
            <a:off x="1619672" y="3356992"/>
            <a:ext cx="6159252" cy="3297112"/>
          </a:xfrm>
          <a:prstGeom prst="rect">
            <a:avLst/>
          </a:prstGeom>
          <a:noFill/>
        </p:spPr>
      </p:pic>
    </p:spTree>
  </p:cSld>
  <p:clrMapOvr>
    <a:masterClrMapping/>
  </p:clrMapOvr>
  <p:transition>
    <p:blinds/>
  </p:transition>
  <p:timing>
    <p:tnLst>
      <p:par>
        <p:cTn id="1" dur="indefinite" restart="never" nodeType="tmRoot"/>
      </p:par>
    </p:tnLst>
  </p:timing>
</p:sld>
</file>

<file path=ppt/theme/theme1.xml><?xml version="1.0" encoding="utf-8"?>
<a:theme xmlns:a="http://schemas.openxmlformats.org/drawingml/2006/main" name="Technický">
  <a:themeElements>
    <a:clrScheme name="Technický">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111</TotalTime>
  <Words>295</Words>
  <Application>Microsoft Office PowerPoint</Application>
  <PresentationFormat>Prezentácia na obrazovke (4:3)</PresentationFormat>
  <Paragraphs>39</Paragraphs>
  <Slides>8</Slides>
  <Notes>0</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Technický</vt:lpstr>
      <vt:lpstr>P l a s t y</vt:lpstr>
      <vt:lpstr> Plast</vt:lpstr>
      <vt:lpstr>Rozdelenie plastov</vt:lpstr>
      <vt:lpstr>Termoplasty</vt:lpstr>
      <vt:lpstr>Spracovanie</vt:lpstr>
      <vt:lpstr>Obrábanie Plastov</vt:lpstr>
      <vt:lpstr>Prezentácia programu PowerPoint</vt:lpstr>
      <vt:lpstr>Recykláciou oproti výrobe z primárnych zdrojov šetríme energiu - pre jednotlivé suroviny to predstavuje percentuálnu úsporu energie 97% v prípade plastov.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Plasty</dc:title>
  <dc:creator>admin</dc:creator>
  <cp:lastModifiedBy>Ladislav Katona</cp:lastModifiedBy>
  <cp:revision>15</cp:revision>
  <dcterms:created xsi:type="dcterms:W3CDTF">2019-01-08T14:48:48Z</dcterms:created>
  <dcterms:modified xsi:type="dcterms:W3CDTF">2021-01-18T20:08:12Z</dcterms:modified>
</cp:coreProperties>
</file>